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2"/>
  </p:notesMasterIdLst>
  <p:sldIdLst>
    <p:sldId id="814" r:id="rId2"/>
    <p:sldId id="747" r:id="rId3"/>
    <p:sldId id="817" r:id="rId4"/>
    <p:sldId id="1170" r:id="rId5"/>
    <p:sldId id="1171" r:id="rId6"/>
    <p:sldId id="1178" r:id="rId7"/>
    <p:sldId id="1179" r:id="rId8"/>
    <p:sldId id="1180" r:id="rId9"/>
    <p:sldId id="751" r:id="rId10"/>
    <p:sldId id="1155" r:id="rId11"/>
    <p:sldId id="1164" r:id="rId12"/>
    <p:sldId id="1160" r:id="rId13"/>
    <p:sldId id="1156" r:id="rId14"/>
    <p:sldId id="1157" r:id="rId15"/>
    <p:sldId id="1158" r:id="rId16"/>
    <p:sldId id="1165" r:id="rId17"/>
    <p:sldId id="1166" r:id="rId18"/>
    <p:sldId id="1168" r:id="rId19"/>
    <p:sldId id="1167" r:id="rId20"/>
    <p:sldId id="1172" r:id="rId21"/>
    <p:sldId id="1173" r:id="rId22"/>
    <p:sldId id="1174" r:id="rId23"/>
    <p:sldId id="1176" r:id="rId24"/>
    <p:sldId id="1177" r:id="rId25"/>
    <p:sldId id="1159" r:id="rId26"/>
    <p:sldId id="1169" r:id="rId27"/>
    <p:sldId id="1161" r:id="rId28"/>
    <p:sldId id="1162" r:id="rId29"/>
    <p:sldId id="1163" r:id="rId30"/>
    <p:sldId id="799" r:id="rId31"/>
    <p:sldId id="810" r:id="rId32"/>
    <p:sldId id="833" r:id="rId33"/>
    <p:sldId id="1153" r:id="rId34"/>
    <p:sldId id="1648" r:id="rId35"/>
    <p:sldId id="1723" r:id="rId36"/>
    <p:sldId id="1534" r:id="rId37"/>
    <p:sldId id="1544" r:id="rId38"/>
    <p:sldId id="1543" r:id="rId39"/>
    <p:sldId id="1545" r:id="rId40"/>
    <p:sldId id="1154" r:id="rId41"/>
    <p:sldId id="934" r:id="rId42"/>
    <p:sldId id="929" r:id="rId43"/>
    <p:sldId id="832" r:id="rId44"/>
    <p:sldId id="930" r:id="rId45"/>
    <p:sldId id="1546" r:id="rId46"/>
    <p:sldId id="1547" r:id="rId47"/>
    <p:sldId id="1203" r:id="rId48"/>
    <p:sldId id="1204" r:id="rId49"/>
    <p:sldId id="1357" r:id="rId50"/>
    <p:sldId id="1485" r:id="rId51"/>
    <p:sldId id="1358" r:id="rId52"/>
    <p:sldId id="1353" r:id="rId53"/>
    <p:sldId id="1354" r:id="rId54"/>
    <p:sldId id="1355" r:id="rId55"/>
    <p:sldId id="1356" r:id="rId56"/>
    <p:sldId id="813" r:id="rId57"/>
    <p:sldId id="931" r:id="rId58"/>
    <p:sldId id="1218" r:id="rId59"/>
    <p:sldId id="933" r:id="rId60"/>
    <p:sldId id="1548" r:id="rId61"/>
    <p:sldId id="1549" r:id="rId62"/>
    <p:sldId id="1222" r:id="rId63"/>
    <p:sldId id="1223" r:id="rId64"/>
    <p:sldId id="1569" r:id="rId65"/>
    <p:sldId id="1568" r:id="rId66"/>
    <p:sldId id="978" r:id="rId67"/>
    <p:sldId id="948" r:id="rId68"/>
    <p:sldId id="949" r:id="rId69"/>
    <p:sldId id="950" r:id="rId70"/>
    <p:sldId id="1550" r:id="rId71"/>
    <p:sldId id="1551" r:id="rId72"/>
    <p:sldId id="1242" r:id="rId73"/>
    <p:sldId id="1257" r:id="rId74"/>
    <p:sldId id="1135" r:id="rId75"/>
    <p:sldId id="1260" r:id="rId76"/>
    <p:sldId id="1259" r:id="rId77"/>
    <p:sldId id="1258" r:id="rId78"/>
    <p:sldId id="1552" r:id="rId79"/>
    <p:sldId id="1553" r:id="rId80"/>
    <p:sldId id="1264" r:id="rId81"/>
    <p:sldId id="1267" r:id="rId82"/>
    <p:sldId id="1270" r:id="rId83"/>
    <p:sldId id="1281" r:id="rId84"/>
    <p:sldId id="983" r:id="rId85"/>
    <p:sldId id="834" r:id="rId86"/>
    <p:sldId id="984" r:id="rId87"/>
    <p:sldId id="992" r:id="rId88"/>
    <p:sldId id="990" r:id="rId89"/>
    <p:sldId id="991" r:id="rId90"/>
    <p:sldId id="987" r:id="rId91"/>
    <p:sldId id="840" r:id="rId92"/>
    <p:sldId id="989" r:id="rId93"/>
    <p:sldId id="1554" r:id="rId94"/>
    <p:sldId id="1555" r:id="rId95"/>
    <p:sldId id="1285" r:id="rId96"/>
    <p:sldId id="1286" r:id="rId97"/>
    <p:sldId id="1287" r:id="rId98"/>
    <p:sldId id="1289" r:id="rId99"/>
    <p:sldId id="1302" r:id="rId100"/>
    <p:sldId id="1303" r:id="rId101"/>
    <p:sldId id="1304" r:id="rId102"/>
    <p:sldId id="1310" r:id="rId103"/>
    <p:sldId id="1309" r:id="rId104"/>
    <p:sldId id="1556" r:id="rId105"/>
    <p:sldId id="1557" r:id="rId106"/>
    <p:sldId id="1314" r:id="rId107"/>
    <p:sldId id="1315" r:id="rId108"/>
    <p:sldId id="1316" r:id="rId109"/>
    <p:sldId id="1329" r:id="rId110"/>
    <p:sldId id="1317" r:id="rId111"/>
    <p:sldId id="1005" r:id="rId112"/>
    <p:sldId id="1008" r:id="rId113"/>
    <p:sldId id="1009" r:id="rId114"/>
    <p:sldId id="1330" r:id="rId115"/>
    <p:sldId id="1014" r:id="rId116"/>
    <p:sldId id="1558" r:id="rId117"/>
    <p:sldId id="1559" r:id="rId118"/>
    <p:sldId id="1333" r:id="rId119"/>
    <p:sldId id="1334" r:id="rId120"/>
    <p:sldId id="1335" r:id="rId121"/>
    <p:sldId id="1336" r:id="rId122"/>
    <p:sldId id="1337" r:id="rId123"/>
    <p:sldId id="1351" r:id="rId124"/>
    <p:sldId id="1338" r:id="rId125"/>
    <p:sldId id="1280" r:id="rId126"/>
    <p:sldId id="927" r:id="rId127"/>
    <p:sldId id="1034" r:id="rId128"/>
    <p:sldId id="1027" r:id="rId129"/>
    <p:sldId id="1041" r:id="rId130"/>
    <p:sldId id="1028" r:id="rId131"/>
    <p:sldId id="1035" r:id="rId132"/>
    <p:sldId id="1560" r:id="rId133"/>
    <p:sldId id="1561" r:id="rId134"/>
    <p:sldId id="1366" r:id="rId135"/>
    <p:sldId id="1367" r:id="rId136"/>
    <p:sldId id="1373" r:id="rId137"/>
    <p:sldId id="1375" r:id="rId138"/>
    <p:sldId id="888" r:id="rId139"/>
    <p:sldId id="1036" r:id="rId140"/>
    <p:sldId id="1055" r:id="rId141"/>
    <p:sldId id="1410" r:id="rId142"/>
    <p:sldId id="1037" r:id="rId143"/>
    <p:sldId id="1562" r:id="rId144"/>
    <p:sldId id="1563" r:id="rId145"/>
    <p:sldId id="1392" r:id="rId146"/>
    <p:sldId id="1393" r:id="rId147"/>
    <p:sldId id="1411" r:id="rId148"/>
    <p:sldId id="1412" r:id="rId149"/>
    <p:sldId id="1400" r:id="rId150"/>
    <p:sldId id="1401" r:id="rId151"/>
    <p:sldId id="1413" r:id="rId152"/>
    <p:sldId id="1420" r:id="rId153"/>
    <p:sldId id="1414" r:id="rId154"/>
    <p:sldId id="1415" r:id="rId155"/>
    <p:sldId id="1416" r:id="rId156"/>
    <p:sldId id="1419" r:id="rId157"/>
    <p:sldId id="1417" r:id="rId158"/>
    <p:sldId id="1418" r:id="rId159"/>
    <p:sldId id="889" r:id="rId160"/>
    <p:sldId id="1088" r:id="rId161"/>
    <p:sldId id="1039" r:id="rId162"/>
    <p:sldId id="1445" r:id="rId163"/>
    <p:sldId id="1446" r:id="rId164"/>
    <p:sldId id="1040" r:id="rId165"/>
    <p:sldId id="1564" r:id="rId166"/>
    <p:sldId id="1565" r:id="rId167"/>
    <p:sldId id="1425" r:id="rId168"/>
    <p:sldId id="1447" r:id="rId169"/>
    <p:sldId id="1448" r:id="rId170"/>
    <p:sldId id="1433" r:id="rId171"/>
    <p:sldId id="1434" r:id="rId172"/>
    <p:sldId id="1436" r:id="rId173"/>
    <p:sldId id="1437" r:id="rId174"/>
    <p:sldId id="1438" r:id="rId175"/>
    <p:sldId id="1282" r:id="rId176"/>
    <p:sldId id="1090" r:id="rId177"/>
    <p:sldId id="1477" r:id="rId178"/>
    <p:sldId id="1449" r:id="rId179"/>
    <p:sldId id="1095" r:id="rId180"/>
    <p:sldId id="1096" r:id="rId181"/>
    <p:sldId id="1120" r:id="rId182"/>
    <p:sldId id="1118" r:id="rId183"/>
    <p:sldId id="1566" r:id="rId184"/>
    <p:sldId id="1567" r:id="rId185"/>
    <p:sldId id="1452" r:id="rId186"/>
    <p:sldId id="1453" r:id="rId187"/>
    <p:sldId id="1459" r:id="rId188"/>
    <p:sldId id="1460" r:id="rId189"/>
    <p:sldId id="1461" r:id="rId190"/>
    <p:sldId id="1462" r:id="rId191"/>
    <p:sldId id="1463" r:id="rId192"/>
    <p:sldId id="1464" r:id="rId193"/>
    <p:sldId id="1465" r:id="rId194"/>
    <p:sldId id="1474" r:id="rId195"/>
    <p:sldId id="1475" r:id="rId196"/>
    <p:sldId id="1476" r:id="rId197"/>
    <p:sldId id="1467" r:id="rId198"/>
    <p:sldId id="1469" r:id="rId199"/>
    <p:sldId id="1473" r:id="rId200"/>
    <p:sldId id="1471" r:id="rId201"/>
  </p:sldIdLst>
  <p:sldSz cx="12192000" cy="6858000"/>
  <p:notesSz cx="6797675" cy="9929813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37BDEE-2D67-4A1A-A9EE-56DB5982797B}">
          <p14:sldIdLst>
            <p14:sldId id="814"/>
          </p14:sldIdLst>
        </p14:section>
        <p14:section name="Table of Contents" id="{933271CC-EB43-41CE-B394-7C13FD966F44}">
          <p14:sldIdLst>
            <p14:sldId id="747"/>
            <p14:sldId id="817"/>
          </p14:sldIdLst>
        </p14:section>
        <p14:section name="Supplier" id="{73D0D632-9397-4B72-B86E-1C60F69BA922}">
          <p14:sldIdLst>
            <p14:sldId id="1170"/>
            <p14:sldId id="1171"/>
            <p14:sldId id="1178"/>
            <p14:sldId id="1179"/>
            <p14:sldId id="1180"/>
          </p14:sldIdLst>
        </p14:section>
        <p14:section name="Product" id="{B42B614F-BA85-42E6-B25D-3B3DF0CA08A5}">
          <p14:sldIdLst>
            <p14:sldId id="751"/>
            <p14:sldId id="1155"/>
            <p14:sldId id="1164"/>
            <p14:sldId id="1160"/>
            <p14:sldId id="1156"/>
            <p14:sldId id="1157"/>
            <p14:sldId id="1158"/>
            <p14:sldId id="1165"/>
            <p14:sldId id="1166"/>
            <p14:sldId id="1168"/>
            <p14:sldId id="1167"/>
          </p14:sldIdLst>
        </p14:section>
        <p14:section name="Inventory &amp; Stock" id="{051241E8-031F-4602-A3B1-AD18DC241A06}">
          <p14:sldIdLst>
            <p14:sldId id="1172"/>
            <p14:sldId id="1173"/>
            <p14:sldId id="1174"/>
            <p14:sldId id="1176"/>
            <p14:sldId id="1177"/>
          </p14:sldIdLst>
        </p14:section>
        <p14:section name="Purchase" id="{B24BB1D3-6918-4B1E-8C36-3D81F66DA4D2}">
          <p14:sldIdLst>
            <p14:sldId id="1159"/>
            <p14:sldId id="1169"/>
            <p14:sldId id="1161"/>
            <p14:sldId id="1162"/>
            <p14:sldId id="1163"/>
            <p14:sldId id="799"/>
            <p14:sldId id="810"/>
            <p14:sldId id="833"/>
          </p14:sldIdLst>
        </p14:section>
        <p14:section name="State Changes - Impact Analysis Model" id="{95D26621-2AC4-432E-A2A9-7144A019EE3B}">
          <p14:sldIdLst>
            <p14:sldId id="1153"/>
            <p14:sldId id="1648"/>
            <p14:sldId id="1723"/>
            <p14:sldId id="1534"/>
            <p14:sldId id="1544"/>
            <p14:sldId id="1543"/>
            <p14:sldId id="1545"/>
          </p14:sldIdLst>
        </p14:section>
        <p14:section name="Supplier Purchase - State Changes" id="{900E9E84-185D-454F-B5D1-09A6116896B9}">
          <p14:sldIdLst>
            <p14:sldId id="1154"/>
            <p14:sldId id="934"/>
            <p14:sldId id="929"/>
            <p14:sldId id="832"/>
            <p14:sldId id="930"/>
            <p14:sldId id="1546"/>
            <p14:sldId id="1547"/>
            <p14:sldId id="1203"/>
            <p14:sldId id="1204"/>
            <p14:sldId id="1357"/>
            <p14:sldId id="1485"/>
            <p14:sldId id="1358"/>
            <p14:sldId id="1353"/>
            <p14:sldId id="1354"/>
            <p14:sldId id="1355"/>
            <p14:sldId id="1356"/>
            <p14:sldId id="813"/>
            <p14:sldId id="931"/>
            <p14:sldId id="1218"/>
            <p14:sldId id="933"/>
            <p14:sldId id="1548"/>
            <p14:sldId id="1549"/>
            <p14:sldId id="1222"/>
            <p14:sldId id="1223"/>
            <p14:sldId id="1569"/>
            <p14:sldId id="1568"/>
            <p14:sldId id="978"/>
            <p14:sldId id="948"/>
            <p14:sldId id="949"/>
            <p14:sldId id="950"/>
            <p14:sldId id="1550"/>
            <p14:sldId id="1551"/>
            <p14:sldId id="1242"/>
            <p14:sldId id="1257"/>
            <p14:sldId id="1135"/>
            <p14:sldId id="1260"/>
            <p14:sldId id="1259"/>
            <p14:sldId id="1258"/>
            <p14:sldId id="1552"/>
            <p14:sldId id="1553"/>
            <p14:sldId id="1264"/>
            <p14:sldId id="1267"/>
            <p14:sldId id="1270"/>
          </p14:sldIdLst>
        </p14:section>
        <p14:section name="Supplier Shipment - State Changes" id="{6D13C80C-6D7B-49A6-840B-05B390F75756}">
          <p14:sldIdLst>
            <p14:sldId id="1281"/>
            <p14:sldId id="983"/>
            <p14:sldId id="834"/>
            <p14:sldId id="984"/>
            <p14:sldId id="992"/>
            <p14:sldId id="990"/>
            <p14:sldId id="991"/>
            <p14:sldId id="987"/>
            <p14:sldId id="840"/>
            <p14:sldId id="989"/>
            <p14:sldId id="1554"/>
            <p14:sldId id="1555"/>
            <p14:sldId id="1285"/>
            <p14:sldId id="1286"/>
            <p14:sldId id="1287"/>
            <p14:sldId id="1289"/>
            <p14:sldId id="1302"/>
            <p14:sldId id="1303"/>
            <p14:sldId id="1304"/>
            <p14:sldId id="1310"/>
            <p14:sldId id="1309"/>
            <p14:sldId id="1556"/>
            <p14:sldId id="1557"/>
            <p14:sldId id="1314"/>
            <p14:sldId id="1315"/>
            <p14:sldId id="1316"/>
            <p14:sldId id="1329"/>
            <p14:sldId id="1317"/>
            <p14:sldId id="1005"/>
            <p14:sldId id="1008"/>
            <p14:sldId id="1009"/>
            <p14:sldId id="1330"/>
            <p14:sldId id="1014"/>
            <p14:sldId id="1558"/>
            <p14:sldId id="1559"/>
            <p14:sldId id="1333"/>
            <p14:sldId id="1334"/>
            <p14:sldId id="1335"/>
            <p14:sldId id="1336"/>
            <p14:sldId id="1337"/>
            <p14:sldId id="1351"/>
            <p14:sldId id="1338"/>
          </p14:sldIdLst>
        </p14:section>
        <p14:section name="Supplier Invoice - State Changes" id="{BE439BD0-F511-4B80-848F-93CE1B538688}">
          <p14:sldIdLst>
            <p14:sldId id="1280"/>
            <p14:sldId id="927"/>
            <p14:sldId id="1034"/>
            <p14:sldId id="1027"/>
            <p14:sldId id="1041"/>
            <p14:sldId id="1028"/>
            <p14:sldId id="1035"/>
            <p14:sldId id="1560"/>
            <p14:sldId id="1561"/>
            <p14:sldId id="1366"/>
            <p14:sldId id="1367"/>
            <p14:sldId id="1373"/>
            <p14:sldId id="1375"/>
            <p14:sldId id="888"/>
            <p14:sldId id="1036"/>
            <p14:sldId id="1055"/>
            <p14:sldId id="1410"/>
            <p14:sldId id="1037"/>
            <p14:sldId id="1562"/>
            <p14:sldId id="1563"/>
            <p14:sldId id="1392"/>
            <p14:sldId id="1393"/>
            <p14:sldId id="1411"/>
            <p14:sldId id="1412"/>
            <p14:sldId id="1400"/>
            <p14:sldId id="1401"/>
            <p14:sldId id="1413"/>
            <p14:sldId id="1420"/>
            <p14:sldId id="1414"/>
            <p14:sldId id="1415"/>
            <p14:sldId id="1416"/>
            <p14:sldId id="1419"/>
            <p14:sldId id="1417"/>
            <p14:sldId id="1418"/>
            <p14:sldId id="889"/>
            <p14:sldId id="1088"/>
            <p14:sldId id="1039"/>
            <p14:sldId id="1445"/>
            <p14:sldId id="1446"/>
            <p14:sldId id="1040"/>
            <p14:sldId id="1564"/>
            <p14:sldId id="1565"/>
            <p14:sldId id="1425"/>
            <p14:sldId id="1447"/>
            <p14:sldId id="1448"/>
            <p14:sldId id="1433"/>
            <p14:sldId id="1434"/>
            <p14:sldId id="1436"/>
            <p14:sldId id="1437"/>
            <p14:sldId id="1438"/>
          </p14:sldIdLst>
        </p14:section>
        <p14:section name="Supplier Payment - State Changes" id="{752841FC-B529-4A9B-87C2-FB2518C0BD8F}">
          <p14:sldIdLst>
            <p14:sldId id="1282"/>
            <p14:sldId id="1090"/>
            <p14:sldId id="1477"/>
            <p14:sldId id="1449"/>
            <p14:sldId id="1095"/>
            <p14:sldId id="1096"/>
            <p14:sldId id="1120"/>
            <p14:sldId id="1118"/>
            <p14:sldId id="1566"/>
            <p14:sldId id="1567"/>
            <p14:sldId id="1452"/>
            <p14:sldId id="1453"/>
            <p14:sldId id="1459"/>
            <p14:sldId id="1460"/>
            <p14:sldId id="1461"/>
            <p14:sldId id="1462"/>
            <p14:sldId id="1463"/>
            <p14:sldId id="1464"/>
            <p14:sldId id="1465"/>
            <p14:sldId id="1474"/>
            <p14:sldId id="1475"/>
            <p14:sldId id="1476"/>
            <p14:sldId id="1467"/>
            <p14:sldId id="1469"/>
            <p14:sldId id="1473"/>
            <p14:sldId id="14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95297" autoAdjust="0"/>
  </p:normalViewPr>
  <p:slideViewPr>
    <p:cSldViewPr snapToGrid="0">
      <p:cViewPr varScale="1">
        <p:scale>
          <a:sx n="83" d="100"/>
          <a:sy n="83" d="100"/>
        </p:scale>
        <p:origin x="44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2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04/05/2021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842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25FF1-A07E-4F2A-BFBC-30ED7940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1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9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2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2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5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7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9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69517D-732B-4D84-9B4F-28060F942E22}"/>
              </a:ext>
            </a:extLst>
          </p:cNvPr>
          <p:cNvSpPr txBox="1">
            <a:spLocks/>
          </p:cNvSpPr>
          <p:nvPr/>
        </p:nvSpPr>
        <p:spPr>
          <a:xfrm>
            <a:off x="1524000" y="589604"/>
            <a:ext cx="9144000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/>
              <a:t> By Example</a:t>
            </a:r>
            <a:endParaRPr lang="en-BE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9EA227-5706-46C2-A7D2-E5F5642E2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712" y="1965927"/>
            <a:ext cx="9456576" cy="2417607"/>
          </a:xfrm>
        </p:spPr>
        <p:txBody>
          <a:bodyPr>
            <a:noAutofit/>
          </a:bodyPr>
          <a:lstStyle/>
          <a:p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 err="1"/>
              <a:t>Tryton</a:t>
            </a:r>
            <a:r>
              <a:rPr lang="fr-BE" sz="3200" dirty="0"/>
              <a:t> installation &amp; usage</a:t>
            </a:r>
            <a:br>
              <a:rPr lang="fr-BE" sz="3200" dirty="0"/>
            </a:br>
            <a:r>
              <a:rPr lang="fr-BE" sz="3200" dirty="0"/>
              <a:t>for first time </a:t>
            </a:r>
            <a:r>
              <a:rPr lang="fr-BE" sz="3200" dirty="0" err="1"/>
              <a:t>administrators</a:t>
            </a:r>
            <a:r>
              <a:rPr lang="fr-BE" sz="3200" dirty="0"/>
              <a:t> &amp; </a:t>
            </a:r>
            <a:r>
              <a:rPr lang="fr-BE" sz="3200" dirty="0" err="1"/>
              <a:t>users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/>
              <a:t>Usage : </a:t>
            </a:r>
            <a:r>
              <a:rPr lang="fr-BE" sz="3200" dirty="0" err="1"/>
              <a:t>Purchase</a:t>
            </a:r>
            <a:endParaRPr lang="en-BE" sz="3200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6B6523E2-FDB5-4E60-9F0F-7DDD687B03CB}"/>
              </a:ext>
            </a:extLst>
          </p:cNvPr>
          <p:cNvSpPr>
            <a:spLocks noGrp="1"/>
          </p:cNvSpPr>
          <p:nvPr/>
        </p:nvSpPr>
        <p:spPr>
          <a:xfrm>
            <a:off x="895928" y="5065442"/>
            <a:ext cx="9144000" cy="1684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 i="0" dirty="0">
                <a:solidFill>
                  <a:srgbClr val="333333"/>
                </a:solidFill>
                <a:effectLst/>
              </a:rPr>
              <a:t>Version of presentation : 01.02 </a:t>
            </a:r>
            <a:r>
              <a:rPr lang="en-US" sz="1800" dirty="0">
                <a:solidFill>
                  <a:srgbClr val="333333"/>
                </a:solidFill>
              </a:rPr>
              <a:t>Dated</a:t>
            </a:r>
            <a:r>
              <a:rPr lang="en-US" sz="1800" i="0" dirty="0">
                <a:solidFill>
                  <a:srgbClr val="333333"/>
                </a:solidFill>
                <a:effectLst/>
              </a:rPr>
              <a:t> 5-May-21</a:t>
            </a:r>
            <a:br>
              <a:rPr lang="en-US" sz="1800" i="0" dirty="0">
                <a:solidFill>
                  <a:srgbClr val="333333"/>
                </a:solidFill>
                <a:effectLst/>
              </a:rPr>
            </a:br>
            <a:r>
              <a:rPr lang="en-US" sz="1800" dirty="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5.8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Licence : </a:t>
            </a:r>
            <a:r>
              <a:rPr lang="en-US" sz="1800" dirty="0">
                <a:solidFill>
                  <a:srgbClr val="333333"/>
                </a:solidFill>
                <a:hlinkClick r:id="rId3"/>
              </a:rPr>
              <a:t>CC BY 4.0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  <a:endParaRPr lang="en-US" sz="1800" i="0" dirty="0">
              <a:solidFill>
                <a:srgbClr val="333333"/>
              </a:solidFill>
              <a:effectLst/>
            </a:endParaRPr>
          </a:p>
          <a:p>
            <a:pPr algn="l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942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all inactive « Product » </a:t>
            </a:r>
            <a:r>
              <a:rPr lang="fr-BE" dirty="0" err="1"/>
              <a:t>related</a:t>
            </a:r>
            <a:r>
              <a:rPr lang="fr-BE" dirty="0"/>
              <a:t> modules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Product » and </a:t>
            </a:r>
            <a:r>
              <a:rPr lang="fr-BE" dirty="0" err="1"/>
              <a:t>its</a:t>
            </a:r>
            <a:r>
              <a:rPr lang="fr-BE" dirty="0"/>
              <a:t> « Variant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577790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076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Incoming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13C581-61BE-4C6D-8C1B-AEF9007B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5200"/>
            <a:ext cx="899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014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14B67B-FBCA-4DC5-A183-B09652892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1225"/>
            <a:ext cx="89154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990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236061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982469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0717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1793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Received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[Supplier -= Move ; Input Zone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[Supplier to Input]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[Supplier to Input] ; Created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212066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5C6669F-3F8E-4010-8E7B-0C2D00482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392501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5637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872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7924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0A7FE-540E-497B-97E9-1DA85B179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6150"/>
            <a:ext cx="7162800" cy="1801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2F879E-EA5B-480F-8B58-086781869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47281"/>
            <a:ext cx="6488542" cy="411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596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A7120B-C286-45D4-AC79-7C50A81C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858250" cy="2047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3EB582-ABD9-4DC4-B3DA-AAB7C773A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68" y="2880675"/>
            <a:ext cx="5381605" cy="34325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831D40-38CF-47DE-B687-76DC0F9C3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540" y="2875189"/>
            <a:ext cx="5773009" cy="37022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08124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62DE3-2B28-4750-988F-C55DA44B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5952"/>
            <a:ext cx="8934450" cy="2409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739C1F-F7E3-403D-B34F-8ED03A6A1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19162"/>
            <a:ext cx="89344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748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97D86-83B5-47BB-8233-8ADF6D782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48175"/>
            <a:ext cx="8915400" cy="2371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9A6335-1067-40E8-9B6F-DDF6E0F07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62012"/>
            <a:ext cx="7346104" cy="35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35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286763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C5962-660A-45D1-8849-7189EE4EF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75" y="794200"/>
            <a:ext cx="8063345" cy="1699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F754C6-3581-45D9-ADC9-62912FD4E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30" y="2635672"/>
            <a:ext cx="5889091" cy="2684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4C6CD2-CCB0-4CA7-B8D1-73AABD1A1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598" y="3429000"/>
            <a:ext cx="6062402" cy="31796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69537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70872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9297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F99CF6-6B66-4A6D-B6D8-1C97935E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77900"/>
            <a:ext cx="83248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944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73485D-AFF6-4F3A-AE53-FF8B6DB3E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42681"/>
            <a:ext cx="82677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201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653212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84875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967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1793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97643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395471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88415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34109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27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4874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85BF61-0085-40FC-AD25-6BF4AD35C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80" y="1332286"/>
            <a:ext cx="9741420" cy="552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634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EAAC5-D27F-47CB-9DE5-D6CC719DC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75620"/>
            <a:ext cx="9029700" cy="1972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28FC2E-A10D-4DCA-9ED4-3A9C1AD6951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2721610"/>
            <a:ext cx="5731510" cy="4136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6E401C-B0FA-46DD-9F82-2EE6FF7F8826}"/>
              </a:ext>
            </a:extLst>
          </p:cNvPr>
          <p:cNvSpPr txBox="1"/>
          <p:nvPr/>
        </p:nvSpPr>
        <p:spPr>
          <a:xfrm>
            <a:off x="6690142" y="3564081"/>
            <a:ext cx="49183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The « </a:t>
            </a:r>
            <a:r>
              <a:rPr lang="fr-BE" dirty="0" err="1"/>
              <a:t>Shipment</a:t>
            </a:r>
            <a:r>
              <a:rPr lang="fr-BE" dirty="0"/>
              <a:t> » information </a:t>
            </a:r>
            <a:r>
              <a:rPr lang="fr-BE" dirty="0" err="1"/>
              <a:t>appears</a:t>
            </a:r>
            <a:r>
              <a:rPr lang="fr-BE" dirty="0"/>
              <a:t>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depending</a:t>
            </a:r>
            <a:r>
              <a:rPr lang="fr-BE" dirty="0"/>
              <a:t> on the </a:t>
            </a:r>
            <a:r>
              <a:rPr lang="fr-BE" dirty="0" err="1"/>
              <a:t>linked</a:t>
            </a:r>
            <a:r>
              <a:rPr lang="fr-BE" dirty="0"/>
              <a:t>-by </a:t>
            </a:r>
            <a:r>
              <a:rPr lang="fr-BE" dirty="0" err="1"/>
              <a:t>entity</a:t>
            </a:r>
            <a:r>
              <a:rPr lang="fr-BE" dirty="0"/>
              <a:t> :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From</a:t>
            </a:r>
            <a:r>
              <a:rPr lang="fr-BE" dirty="0"/>
              <a:t> the </a:t>
            </a:r>
            <a:r>
              <a:rPr lang="fr-BE" dirty="0" err="1"/>
              <a:t>viewpoint</a:t>
            </a:r>
            <a:r>
              <a:rPr lang="fr-BE" dirty="0"/>
              <a:t> « Supplier »,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« 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linked</a:t>
            </a:r>
            <a:r>
              <a:rPr lang="fr-BE" dirty="0"/>
              <a:t>-to </a:t>
            </a:r>
            <a:r>
              <a:rPr lang="fr-BE" dirty="0" err="1"/>
              <a:t>anymore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From</a:t>
            </a:r>
            <a:r>
              <a:rPr lang="fr-BE" dirty="0"/>
              <a:t> the </a:t>
            </a:r>
            <a:r>
              <a:rPr lang="fr-BE" dirty="0" err="1"/>
              <a:t>viewpoint</a:t>
            </a:r>
            <a:r>
              <a:rPr lang="fr-BE" dirty="0"/>
              <a:t>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still</a:t>
            </a:r>
            <a:r>
              <a:rPr lang="fr-BE" dirty="0"/>
              <a:t> a « 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linked</a:t>
            </a:r>
            <a:r>
              <a:rPr lang="fr-BE" dirty="0"/>
              <a:t>-to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15257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Ante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662427-ECB8-4B82-B537-ED409D4A9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2290"/>
            <a:ext cx="8518236" cy="4870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D6DE7D-F229-48C8-920C-93D4A68B2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925" y="0"/>
            <a:ext cx="21240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819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97A40-E3B8-427E-863B-26D5BFC9B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66" y="2885257"/>
            <a:ext cx="5319394" cy="3607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A49AF7-B1F8-434C-AD86-5AA4C4F3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352" y="2885257"/>
            <a:ext cx="5361666" cy="3607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D69CBA-8EC7-4D79-A052-E6C7CFE35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67" y="827314"/>
            <a:ext cx="6384754" cy="190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941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62DE3-2B28-4750-988F-C55DA44B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5952"/>
            <a:ext cx="8934450" cy="2409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739C1F-F7E3-403D-B34F-8ED03A6A1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19162"/>
            <a:ext cx="89344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60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6335-1067-40E8-9B6F-DDF6E0F0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2012"/>
            <a:ext cx="7346104" cy="3586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E3068F-DAF0-47E4-B7BB-2633A12F0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82873"/>
            <a:ext cx="7346104" cy="226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84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D138A-BAE2-4B97-BA69-663BB4DEB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4623293"/>
            <a:ext cx="6456680" cy="2234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A967F8-F8EF-42BE-AB21-A71B27670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964680" cy="370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957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6CA4C-4F9B-4BC8-AE63-8A717703B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4546"/>
            <a:ext cx="9789408" cy="278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893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72039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98901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792460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433ABE-3A0D-4855-B802-61B953CF4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780695" cy="6030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F5EFC-43EB-4A22-A26E-5F9B5E43A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499" y="4426321"/>
            <a:ext cx="6175664" cy="12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729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350891-F5CC-48FF-B3F1-60840B514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560127" cy="60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66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64D5AC-3E99-4121-96DC-D98CD7643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036" y="964728"/>
            <a:ext cx="4257964" cy="2540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AF0FD9-67D1-4508-991E-91D227C09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64728"/>
            <a:ext cx="6933339" cy="535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772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DEFD43-FBAD-4492-A8CF-2AD439FBDEAD}"/>
              </a:ext>
            </a:extLst>
          </p:cNvPr>
          <p:cNvSpPr txBox="1"/>
          <p:nvPr/>
        </p:nvSpPr>
        <p:spPr>
          <a:xfrm>
            <a:off x="838200" y="862198"/>
            <a:ext cx="9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Supplier </a:t>
            </a:r>
            <a:r>
              <a:rPr lang="fr-BE" dirty="0" err="1"/>
              <a:t>Invoice</a:t>
            </a:r>
            <a:r>
              <a:rPr lang="fr-BE" dirty="0"/>
              <a:t> Lines » are </a:t>
            </a:r>
            <a:r>
              <a:rPr lang="fr-BE" dirty="0" err="1"/>
              <a:t>referenced</a:t>
            </a:r>
            <a:r>
              <a:rPr lang="fr-BE" dirty="0"/>
              <a:t> to help </a:t>
            </a:r>
            <a:r>
              <a:rPr lang="fr-BE" dirty="0" err="1"/>
              <a:t>build</a:t>
            </a:r>
            <a:r>
              <a:rPr lang="fr-BE" dirty="0"/>
              <a:t> the « Supplier </a:t>
            </a:r>
            <a:r>
              <a:rPr lang="fr-BE" dirty="0" err="1"/>
              <a:t>Invoice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7BD38-D445-404D-882D-8CFEE48B0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49724"/>
            <a:ext cx="8715375" cy="2124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940CE-7593-4538-8232-A8CAF7633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34125"/>
            <a:ext cx="8715375" cy="1609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151F8F-642E-45D1-B84C-2EA50FA94BFF}"/>
              </a:ext>
            </a:extLst>
          </p:cNvPr>
          <p:cNvCxnSpPr>
            <a:stCxn id="9" idx="2"/>
            <a:endCxn id="4" idx="0"/>
          </p:cNvCxnSpPr>
          <p:nvPr/>
        </p:nvCxnSpPr>
        <p:spPr>
          <a:xfrm>
            <a:off x="5195888" y="3144025"/>
            <a:ext cx="0" cy="905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5773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96197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063534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967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1793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289220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91919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967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872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6645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B4DBC-1D56-4C00-AF41-1320AF34A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161489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9474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E2D181-075C-4ABE-B3A4-BEF16FED9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264400" cy="1583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D6F5FE-EE60-45DC-A486-5F31EA1C3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10390"/>
            <a:ext cx="6083651" cy="444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954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7722B5-3511-47DA-BC8D-2F165CA169B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6D53F-9929-4E27-A18D-13457EF90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3"/>
            <a:ext cx="6979460" cy="59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402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87C9-412B-4EDE-9261-60BEC506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4824"/>
            <a:ext cx="88963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6504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09315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8816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1DD60-564C-41A6-9EE1-AB1AD35C5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6308"/>
            <a:ext cx="6499867" cy="57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4031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E55E6-AA81-4D26-8D96-866FB2532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326788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20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27A46F-4E9F-4E5A-99AA-15C1F20B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23100" cy="59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0162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0500649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283114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059709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221757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[Payable = -6]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Validated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 ; Linked to Lines to pay ; Payable amount set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Not Visible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whereas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visible as part of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Invoice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and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Accounting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Journal (?)</a:t>
                      </a:r>
                      <a:endParaRPr lang="en-BE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9606962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292172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06894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219447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Journal « </a:t>
                      </a:r>
                      <a:r>
                        <a:rPr lang="fr-BE" sz="1200" dirty="0" err="1"/>
                        <a:t>Expense</a:t>
                      </a:r>
                      <a:r>
                        <a:rPr lang="fr-BE" sz="1200" dirty="0"/>
                        <a:t> » for </a:t>
                      </a:r>
                      <a:r>
                        <a:rPr lang="fr-BE" sz="1200" dirty="0" err="1"/>
                        <a:t>Period</a:t>
                      </a:r>
                      <a:r>
                        <a:rPr lang="fr-BE" sz="1200" dirty="0"/>
                        <a:t> 1st Quarter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63611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F6819-700B-4341-B065-F4AB690F8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65519"/>
            <a:ext cx="7604051" cy="3890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CC48C9-8B5A-4EB3-A851-44B77C180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58036"/>
            <a:ext cx="6211186" cy="18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945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FBA93-27AD-4683-A3E8-911D7C4F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4"/>
            <a:ext cx="7449334" cy="1583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E68037-CAA4-4E67-AFBF-1D0128821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3940"/>
            <a:ext cx="6211642" cy="450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6804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E55E6-AA81-4D26-8D96-866FB2532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326788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908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27A46F-4E9F-4E5A-99AA-15C1F20B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23100" cy="59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294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87C9-412B-4EDE-9261-60BEC506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4824"/>
            <a:ext cx="88963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05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D2CB4-2463-441D-B92D-98354290A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486236" cy="5923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3D396-79EC-4DF0-96B7-7DBD5A3BC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975" y="0"/>
            <a:ext cx="21050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676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B29AD-7B66-486F-AD8B-1E3CB77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7861"/>
            <a:ext cx="9209809" cy="223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0806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9327C-46D4-4569-9778-70A8E2FEA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87659"/>
            <a:ext cx="11165210" cy="2465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867D84-F0E4-4FAE-9CFE-09A458D89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20832"/>
            <a:ext cx="71723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573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1213E1-0454-44B9-9C4A-6D6E49DB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37" y="2540953"/>
            <a:ext cx="8489432" cy="4317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1DC3D9-0247-4BC2-898B-516182DF7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34892"/>
            <a:ext cx="8562169" cy="146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8528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6E1C52-9D04-40E2-8518-6AA4FCAB2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946573" cy="19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3188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154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78D012-DF1E-4FDF-ACE2-99DC0BA0D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9121"/>
            <a:ext cx="9061306" cy="3050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A9A592-96DC-4E6C-8086-DCB1B4862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4081595"/>
            <a:ext cx="8975581" cy="50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31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A1ED3E-5C12-4770-AD8E-8717BFF9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272155" cy="577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40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7A9A86-B4C8-4C39-9795-758AE646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840163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354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15 -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C1F9E5-4F5B-46AA-AA3C-4384707F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0"/>
            <a:ext cx="2047875" cy="4714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91E196-283A-45B8-8F1C-29CC6A20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3101"/>
            <a:ext cx="9135454" cy="405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1222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509089-2C16-4E52-92F4-43DF5E2F1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7057"/>
            <a:ext cx="81534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524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2214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 &amp; Variant </a:t>
            </a:r>
            <a:r>
              <a:rPr lang="fr-BE" dirty="0" err="1"/>
              <a:t>Creation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414801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BBD34F-51E1-4689-A241-BAA80B9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FB5A-BF54-4D0A-8DD5-82CC25E4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CCA5-2796-477D-86BA-4A809E60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4505"/>
            <a:ext cx="8124972" cy="53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4732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8117887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D065B-3B04-4F4C-A52C-B1171224A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306408" cy="6030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F62DA-F456-4E26-8246-9B225AE3EB0E}"/>
              </a:ext>
            </a:extLst>
          </p:cNvPr>
          <p:cNvSpPr txBox="1"/>
          <p:nvPr/>
        </p:nvSpPr>
        <p:spPr>
          <a:xfrm>
            <a:off x="8373803" y="4062028"/>
            <a:ext cx="3818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</a:t>
            </a:r>
            <a:r>
              <a:rPr lang="fr-BE" dirty="0" err="1"/>
              <a:t>that</a:t>
            </a:r>
            <a:r>
              <a:rPr lang="fr-BE" dirty="0"/>
              <a:t> the « Post »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could</a:t>
            </a:r>
            <a:r>
              <a:rPr lang="fr-BE" dirty="0"/>
              <a:t> have been </a:t>
            </a:r>
            <a:r>
              <a:rPr lang="fr-BE" dirty="0" err="1"/>
              <a:t>performed</a:t>
            </a:r>
            <a:r>
              <a:rPr lang="fr-BE" dirty="0"/>
              <a:t> on the « </a:t>
            </a:r>
            <a:r>
              <a:rPr lang="fr-BE" dirty="0" err="1"/>
              <a:t>Account</a:t>
            </a:r>
            <a:r>
              <a:rPr lang="fr-BE" dirty="0"/>
              <a:t> Move » screen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6754446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1D9EF-64D7-41EC-AC0F-CA05E0B1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34562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6758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7982478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52554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21029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 ; Linked to Lines to pay ; Payable amount set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Not Visible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whereas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visible as part of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Invoice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and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Accounting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Journal (?)</a:t>
                      </a:r>
                      <a:endParaRPr lang="en-BE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4985031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983639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27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Journal « </a:t>
                      </a:r>
                      <a:r>
                        <a:rPr lang="fr-BE" sz="1200" dirty="0" err="1"/>
                        <a:t>Expense</a:t>
                      </a:r>
                      <a:r>
                        <a:rPr lang="fr-BE" sz="1200" dirty="0"/>
                        <a:t>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11288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8CB10-24BA-48E5-B1A9-DA6F4E72E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4"/>
            <a:ext cx="5839046" cy="13421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959F07-2C21-4DA0-A38A-FFEAFF55D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69480"/>
            <a:ext cx="5839046" cy="468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003361-9B6D-45E0-8D5A-73E101457C51}"/>
              </a:ext>
            </a:extLst>
          </p:cNvPr>
          <p:cNvSpPr txBox="1"/>
          <p:nvPr/>
        </p:nvSpPr>
        <p:spPr>
          <a:xfrm>
            <a:off x="6762919" y="5405751"/>
            <a:ext cx="4880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Notice </a:t>
            </a:r>
            <a:r>
              <a:rPr lang="fr-BE" dirty="0" err="1">
                <a:solidFill>
                  <a:srgbClr val="FF0000"/>
                </a:solidFill>
              </a:rPr>
              <a:t>that</a:t>
            </a:r>
            <a:r>
              <a:rPr lang="fr-BE" dirty="0">
                <a:solidFill>
                  <a:srgbClr val="FF0000"/>
                </a:solidFill>
              </a:rPr>
              <a:t> the </a:t>
            </a:r>
            <a:r>
              <a:rPr lang="fr-BE" dirty="0" err="1">
                <a:solidFill>
                  <a:srgbClr val="FF0000"/>
                </a:solidFill>
              </a:rPr>
              <a:t>following</a:t>
            </a:r>
            <a:r>
              <a:rPr lang="fr-BE" dirty="0">
                <a:solidFill>
                  <a:srgbClr val="FF0000"/>
                </a:solidFill>
              </a:rPr>
              <a:t> states </a:t>
            </a:r>
            <a:r>
              <a:rPr lang="fr-BE" dirty="0" err="1">
                <a:solidFill>
                  <a:srgbClr val="FF0000"/>
                </a:solidFill>
              </a:rPr>
              <a:t>went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from</a:t>
            </a:r>
            <a:r>
              <a:rPr lang="fr-BE" dirty="0">
                <a:solidFill>
                  <a:srgbClr val="FF0000"/>
                </a:solidFill>
              </a:rPr>
              <a:t> :</a:t>
            </a:r>
          </a:p>
          <a:p>
            <a:pPr marL="285750" indent="-285750">
              <a:buFontTx/>
              <a:buChar char="-"/>
            </a:pPr>
            <a:r>
              <a:rPr lang="fr-BE" dirty="0" err="1">
                <a:solidFill>
                  <a:srgbClr val="FF0000"/>
                </a:solidFill>
              </a:rPr>
              <a:t>Invoice</a:t>
            </a:r>
            <a:r>
              <a:rPr lang="fr-BE" dirty="0">
                <a:solidFill>
                  <a:srgbClr val="FF0000"/>
                </a:solidFill>
              </a:rPr>
              <a:t> : « </a:t>
            </a:r>
            <a:r>
              <a:rPr lang="fr-BE" dirty="0" err="1">
                <a:solidFill>
                  <a:srgbClr val="FF0000"/>
                </a:solidFill>
              </a:rPr>
              <a:t>Waiting</a:t>
            </a:r>
            <a:r>
              <a:rPr lang="fr-BE" dirty="0">
                <a:solidFill>
                  <a:srgbClr val="FF0000"/>
                </a:solidFill>
              </a:rPr>
              <a:t> » (1) to « </a:t>
            </a:r>
            <a:r>
              <a:rPr lang="fr-BE" dirty="0" err="1">
                <a:solidFill>
                  <a:srgbClr val="FF0000"/>
                </a:solidFill>
              </a:rPr>
              <a:t>Waiting</a:t>
            </a:r>
            <a:r>
              <a:rPr lang="fr-BE" dirty="0">
                <a:solidFill>
                  <a:srgbClr val="FF0000"/>
                </a:solidFill>
              </a:rPr>
              <a:t> » (0)</a:t>
            </a:r>
          </a:p>
          <a:p>
            <a:pPr marL="285750" indent="-285750">
              <a:buFontTx/>
              <a:buChar char="-"/>
            </a:pPr>
            <a:r>
              <a:rPr lang="fr-BE" dirty="0" err="1">
                <a:solidFill>
                  <a:srgbClr val="FF0000"/>
                </a:solidFill>
              </a:rPr>
              <a:t>Shipment</a:t>
            </a:r>
            <a:r>
              <a:rPr lang="fr-BE" dirty="0">
                <a:solidFill>
                  <a:srgbClr val="FF0000"/>
                </a:solidFill>
              </a:rPr>
              <a:t> : « </a:t>
            </a:r>
            <a:r>
              <a:rPr lang="fr-BE" dirty="0" err="1">
                <a:solidFill>
                  <a:srgbClr val="FF0000"/>
                </a:solidFill>
              </a:rPr>
              <a:t>Received</a:t>
            </a:r>
            <a:r>
              <a:rPr lang="fr-BE" dirty="0">
                <a:solidFill>
                  <a:srgbClr val="FF0000"/>
                </a:solidFill>
              </a:rPr>
              <a:t> » (1) to « </a:t>
            </a:r>
            <a:r>
              <a:rPr lang="fr-BE" dirty="0" err="1">
                <a:solidFill>
                  <a:srgbClr val="FF0000"/>
                </a:solidFill>
              </a:rPr>
              <a:t>Waiting</a:t>
            </a:r>
            <a:r>
              <a:rPr lang="fr-BE" dirty="0">
                <a:solidFill>
                  <a:srgbClr val="FF0000"/>
                </a:solidFill>
              </a:rPr>
              <a:t> » (0)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3408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D065B-3B04-4F4C-A52C-B1171224A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306408" cy="6030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F62DA-F456-4E26-8246-9B225AE3EB0E}"/>
              </a:ext>
            </a:extLst>
          </p:cNvPr>
          <p:cNvSpPr txBox="1"/>
          <p:nvPr/>
        </p:nvSpPr>
        <p:spPr>
          <a:xfrm>
            <a:off x="8373803" y="4062028"/>
            <a:ext cx="3818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</a:t>
            </a:r>
            <a:r>
              <a:rPr lang="fr-BE" dirty="0" err="1"/>
              <a:t>that</a:t>
            </a:r>
            <a:r>
              <a:rPr lang="fr-BE" dirty="0"/>
              <a:t> the « Post »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could</a:t>
            </a:r>
            <a:r>
              <a:rPr lang="fr-BE" dirty="0"/>
              <a:t> have been </a:t>
            </a:r>
            <a:r>
              <a:rPr lang="fr-BE" dirty="0" err="1"/>
              <a:t>performed</a:t>
            </a:r>
            <a:r>
              <a:rPr lang="fr-BE" dirty="0"/>
              <a:t> on the « </a:t>
            </a:r>
            <a:r>
              <a:rPr lang="fr-BE" dirty="0" err="1"/>
              <a:t>Account</a:t>
            </a:r>
            <a:r>
              <a:rPr lang="fr-BE" dirty="0"/>
              <a:t> Move » screen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232684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1D9EF-64D7-41EC-AC0F-CA05E0B1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34562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30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Product PROD01 » &amp; « Variant VA01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F1133-D53B-4AC0-BAAF-8E0FEDD4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675" y="0"/>
            <a:ext cx="1838325" cy="2876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00BFF8-0CAE-495C-9346-D5A10599C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2992"/>
            <a:ext cx="6141585" cy="587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6687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87C9-412B-4EDE-9261-60BEC506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4824"/>
            <a:ext cx="88963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1689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171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E612C-9537-46DD-92F7-623C8D7DE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427209" cy="21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900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867D84-F0E4-4FAE-9CFE-09A458D89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0832"/>
            <a:ext cx="7172325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FFF9DC-F9F1-4488-92A0-1892862DA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27243"/>
            <a:ext cx="10515600" cy="23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0348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3A291-904C-49A6-B21C-25A897698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36" y="804198"/>
            <a:ext cx="7588037" cy="1651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3EE9E8-7C15-453A-A9CF-8080EFC90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5" y="2431534"/>
            <a:ext cx="7682574" cy="445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8653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50F722-5635-4A3A-8A47-37F37B409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1749"/>
            <a:ext cx="8623005" cy="186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6292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Payment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915629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50FFF0-A3FA-42F4-B8B4-F41FEDC44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98538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 err="1"/>
              <a:t>Precondition</a:t>
            </a:r>
            <a:r>
              <a:rPr lang="fr-BE" dirty="0"/>
              <a:t>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520329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Payment</a:t>
            </a:r>
            <a:r>
              <a:rPr lang="fr-BE" dirty="0"/>
              <a:t> Method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178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31DF-FD1E-44FE-BC8C-E6C37DCE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5" y="0"/>
            <a:ext cx="2428875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AEC29-FE67-4433-A26C-BD0DEE12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628" y="4183446"/>
            <a:ext cx="5567934" cy="26745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EED04-C3FE-4988-BF54-FB902D8C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83446"/>
            <a:ext cx="5522458" cy="2674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7400-83F0-4315-A62B-78D9CFCAC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977298"/>
            <a:ext cx="85629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4690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Action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3501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Product PROD01 » &amp; « Variant VA01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F1133-D53B-4AC0-BAAF-8E0FEDD4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675" y="0"/>
            <a:ext cx="1838325" cy="2876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625DE6-7546-4346-AC1E-644BADA92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6994"/>
            <a:ext cx="6306718" cy="599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6125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F07A9-5E09-4C43-94E8-9229820C1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950" y="0"/>
            <a:ext cx="2305050" cy="259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2B6D7-7187-4E1C-937A-208D84BFD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089" y="5326438"/>
            <a:ext cx="3377911" cy="153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6D74C4-8673-4178-972A-1AE60D6BD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7451137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800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181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BB9F98-5025-40C1-B376-5F746083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950" y="0"/>
            <a:ext cx="230505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01AC0B-85B7-4C57-A271-90226B9D4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09488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4436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Impact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96173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197731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752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529029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[Payable = 0]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Paid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 ; Linked to Lines to pay ; Payable amount set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183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0587843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184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023983"/>
              </p:ext>
            </p:extLst>
          </p:nvPr>
        </p:nvGraphicFramePr>
        <p:xfrm>
          <a:off x="850349" y="1038629"/>
          <a:ext cx="10901680" cy="265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752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535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Journal « </a:t>
                      </a:r>
                      <a:r>
                        <a:rPr lang="fr-BE" sz="1200" dirty="0" err="1"/>
                        <a:t>Expense</a:t>
                      </a:r>
                      <a:r>
                        <a:rPr lang="fr-BE" sz="1200" dirty="0"/>
                        <a:t> » for Q1</a:t>
                      </a:r>
                      <a:br>
                        <a:rPr lang="fr-BE" sz="1200" dirty="0"/>
                      </a:b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 ; Journal « Cash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 ; </a:t>
                      </a: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892875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58643-8F4D-4B99-B71A-2871CCB9F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11706"/>
            <a:ext cx="6585857" cy="1866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FC6415-76F5-431A-9D05-089DC3649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22513"/>
            <a:ext cx="7152830" cy="41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682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580D5-CA90-4C5F-9AB7-E3791DD44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847114" cy="1737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813EB8-98CF-4E76-91AF-3B6029ECE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564541"/>
            <a:ext cx="5965093" cy="42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3441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A5572B-F24C-4B12-9702-CE76769A2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3"/>
            <a:ext cx="8787890" cy="49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8222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75" y="31380"/>
            <a:ext cx="2371725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9B619-9D36-46A1-A7A3-887DBF366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6787"/>
            <a:ext cx="8673454" cy="561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121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87C9-412B-4EDE-9261-60BEC506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4824"/>
            <a:ext cx="88963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58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Display « Variants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D558FA-89A2-43CE-9292-7543500EF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0912"/>
            <a:ext cx="6754091" cy="1924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F92089-0E58-47C0-AC5B-85BE90FA8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32205"/>
            <a:ext cx="5559953" cy="25730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453BC-8947-4591-AD6F-20008A575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047" y="3528002"/>
            <a:ext cx="5559953" cy="25772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280F6D-B1B3-4D5A-81AD-FB1B7F677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2227" y="0"/>
            <a:ext cx="16002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965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B29AD-7B66-486F-AD8B-1E3CB77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7861"/>
            <a:ext cx="9209809" cy="223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6060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191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81783A-8CBB-4EFE-99BD-00677055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5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695344-DE12-4D15-998E-58A6A1132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16374"/>
            <a:ext cx="9198429" cy="18829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8445F4-55FF-449E-A189-CA09DAD08385}"/>
              </a:ext>
            </a:extLst>
          </p:cNvPr>
          <p:cNvSpPr txBox="1"/>
          <p:nvPr/>
        </p:nvSpPr>
        <p:spPr>
          <a:xfrm>
            <a:off x="939573" y="3429000"/>
            <a:ext cx="591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Notice </a:t>
            </a:r>
            <a:r>
              <a:rPr lang="fr-BE" dirty="0" err="1">
                <a:solidFill>
                  <a:srgbClr val="FF0000"/>
                </a:solidFill>
              </a:rPr>
              <a:t>that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there</a:t>
            </a:r>
            <a:r>
              <a:rPr lang="fr-BE" dirty="0">
                <a:solidFill>
                  <a:srgbClr val="FF0000"/>
                </a:solidFill>
              </a:rPr>
              <a:t> are no « Payments » </a:t>
            </a:r>
            <a:r>
              <a:rPr lang="fr-BE" dirty="0" err="1">
                <a:solidFill>
                  <a:srgbClr val="FF0000"/>
                </a:solidFill>
              </a:rPr>
              <a:t>registered</a:t>
            </a:r>
            <a:endParaRPr lang="en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63028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FFC46-CEFA-4B49-9119-C4625D6A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71699"/>
            <a:ext cx="9179678" cy="1997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61B566-5DB6-4802-AD20-2718E0451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2" y="4783385"/>
            <a:ext cx="9224973" cy="1967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531805-7135-4B67-8287-3218FB4C8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827315"/>
            <a:ext cx="5540830" cy="15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1300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94DCB-ED1D-464A-9104-6AF45470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9533"/>
            <a:ext cx="8902852" cy="4278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AF9AE-6A8C-42B9-B51F-A0C7B9AFD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88" y="827314"/>
            <a:ext cx="6809226" cy="16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0233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8A5C77-22D1-4B59-9667-58A9C2700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92439"/>
            <a:ext cx="9046029" cy="51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2040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C0D628-2EA7-4555-B9D6-C2F41B14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3269559"/>
            <a:ext cx="9531927" cy="20347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3C87F-EDA8-4265-8AC5-A8B721133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4607"/>
            <a:ext cx="4786745" cy="23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1290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6DC11-6692-446E-A1A1-305D94680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27" y="3201848"/>
            <a:ext cx="9140598" cy="19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5995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A2613-D9F9-492C-8EA8-6E47B046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5392"/>
            <a:ext cx="8869218" cy="673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3AEE3D-1C12-40F5-8A1A-0AC959BEA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1971"/>
            <a:ext cx="90487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1459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66E63-755C-462D-AF27-16CEBA51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27314"/>
            <a:ext cx="84963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6919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63047-A431-4435-B057-291DE232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866497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86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B9C73-4149-4D19-AF4C-E3E0DE2E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Inventory &amp; Stock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956415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E52C0E-4C26-4000-9A93-5122912F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5478"/>
            <a:ext cx="8181975" cy="4705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33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942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all inactive « Inventory &amp; Stock » </a:t>
            </a:r>
            <a:r>
              <a:rPr lang="fr-BE" dirty="0" err="1"/>
              <a:t>related</a:t>
            </a:r>
            <a:r>
              <a:rPr lang="fr-BE" dirty="0"/>
              <a:t>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8D904-6883-4A60-A5F6-5F7DA2F25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0" y="0"/>
            <a:ext cx="21907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64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50014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9CA11D-C59B-4795-9BBC-08D6BF0D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0"/>
            <a:ext cx="2762250" cy="563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93B339-2E59-46CC-A401-DA1B468E5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0733"/>
            <a:ext cx="7630594" cy="59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50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58D8C-8349-472D-8119-E726183F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01" y="827314"/>
            <a:ext cx="5330381" cy="605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3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0567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37325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5EF2B3-CF97-409D-A439-C07E5F65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157" y="2844731"/>
            <a:ext cx="4613843" cy="2330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05EF6-9F5A-4CB1-A203-698C315B9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7085"/>
            <a:ext cx="6677025" cy="430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FF9FD7-D4C3-44A5-AE2F-609651637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157" y="837085"/>
            <a:ext cx="1737048" cy="823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FDD44E-A087-4E41-90C1-6C706B3D4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023" y="1727648"/>
            <a:ext cx="1730182" cy="80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8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41824-F41E-4DBA-BED6-4780C6BB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6420"/>
            <a:ext cx="56769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50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23815B-D8C5-427C-838F-C44E25855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650" y="0"/>
            <a:ext cx="241935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1D225B-1906-4DC1-903E-56C53EC8F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7532"/>
            <a:ext cx="871537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9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1921163" y="1697762"/>
            <a:ext cx="215132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/>
              <a:t>Supplier</a:t>
            </a:r>
          </a:p>
          <a:p>
            <a:pPr algn="r"/>
            <a:r>
              <a:rPr lang="en-GB" sz="1600" b="1" dirty="0"/>
              <a:t>Product</a:t>
            </a:r>
          </a:p>
          <a:p>
            <a:pPr algn="r"/>
            <a:r>
              <a:rPr lang="en-GB" sz="1600" b="1" dirty="0"/>
              <a:t>Inventory &amp; Stock</a:t>
            </a:r>
          </a:p>
          <a:p>
            <a:pPr algn="r"/>
            <a:r>
              <a:rPr lang="en-GB" sz="1600" b="1" dirty="0"/>
              <a:t>Purchase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/>
              <a:t>State Change Template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/>
              <a:t>Supplier Purchase</a:t>
            </a:r>
          </a:p>
          <a:p>
            <a:pPr algn="r"/>
            <a:r>
              <a:rPr lang="en-GB" sz="1600" b="1" dirty="0"/>
              <a:t>Supplier Shipment</a:t>
            </a:r>
          </a:p>
          <a:p>
            <a:pPr algn="r"/>
            <a:r>
              <a:rPr lang="en-GB" sz="1600" b="1" dirty="0"/>
              <a:t>Supplier Invoice</a:t>
            </a:r>
          </a:p>
          <a:p>
            <a:pPr algn="r"/>
            <a:r>
              <a:rPr lang="en-GB" sz="1600" b="1"/>
              <a:t>Supplier Payment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4072493" y="1697762"/>
            <a:ext cx="80294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Activating Supplier-related modules</a:t>
            </a:r>
          </a:p>
          <a:p>
            <a:r>
              <a:rPr lang="en-GB" sz="1600" dirty="0"/>
              <a:t>Activating Product-related modules</a:t>
            </a:r>
          </a:p>
          <a:p>
            <a:r>
              <a:rPr lang="en-GB" sz="1600" dirty="0"/>
              <a:t>Activating Stock-related modules</a:t>
            </a:r>
          </a:p>
          <a:p>
            <a:r>
              <a:rPr lang="en-GB" sz="1600" dirty="0"/>
              <a:t>Activating Purchase-related modules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The entities that record changes when performing </a:t>
            </a:r>
            <a:r>
              <a:rPr lang="en-GB" sz="1600"/>
              <a:t>“Purchase” </a:t>
            </a:r>
            <a:r>
              <a:rPr lang="en-GB" sz="1600" dirty="0"/>
              <a:t>related operations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Recording a Purchase</a:t>
            </a:r>
          </a:p>
          <a:p>
            <a:r>
              <a:rPr lang="en-GB" sz="1600" dirty="0"/>
              <a:t>Recording a Shipment</a:t>
            </a:r>
          </a:p>
          <a:p>
            <a:r>
              <a:rPr lang="en-GB" sz="1600" dirty="0"/>
              <a:t>Emitting an Invoice</a:t>
            </a:r>
          </a:p>
          <a:p>
            <a:r>
              <a:rPr lang="en-GB" sz="1600" dirty="0"/>
              <a:t>Paying an Invoice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4924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 (1/2)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4ADBF3-1A98-4D68-89AA-BCE29FE1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2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1AA72-EE26-42D2-BEEA-A49A35E2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05" y="3393747"/>
            <a:ext cx="7835179" cy="1803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3BC4AA-1849-41E6-9071-35747A83E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08" y="827314"/>
            <a:ext cx="7877175" cy="24955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4D442F-B499-4B3C-BA31-18B390EA04C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9D20D1-251D-4C0F-A8AE-2DB8495AEC55}"/>
              </a:ext>
            </a:extLst>
          </p:cNvPr>
          <p:cNvSpPr txBox="1"/>
          <p:nvPr/>
        </p:nvSpPr>
        <p:spPr>
          <a:xfrm>
            <a:off x="926605" y="5538408"/>
            <a:ext cx="1114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The configuration for « Drop </a:t>
            </a:r>
            <a:r>
              <a:rPr lang="fr-BE" dirty="0" err="1"/>
              <a:t>Shipment</a:t>
            </a:r>
            <a:r>
              <a:rPr lang="fr-BE" dirty="0"/>
              <a:t> </a:t>
            </a:r>
            <a:r>
              <a:rPr lang="fr-BE" dirty="0" err="1"/>
              <a:t>Sequence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available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once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the « Sale » modules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41570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 (2/2)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4ADBF3-1A98-4D68-89AA-BCE29FE1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2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7D0F8-CA3D-4E81-A54E-D75F3BB56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13792"/>
            <a:ext cx="4528039" cy="28366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F2F366-E1EA-43BB-A39D-8602E6426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112" y="3913548"/>
            <a:ext cx="4447988" cy="2834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5D4D51-1F4C-4E0B-9C59-A4F8D2824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244" y="865400"/>
            <a:ext cx="4752028" cy="28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6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C9B23-B0AC-49FC-96A7-129B55CE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State Changes - Impact </a:t>
            </a:r>
            <a:r>
              <a:rPr lang="fr-BE" dirty="0" err="1"/>
              <a:t>Analysis</a:t>
            </a:r>
            <a:r>
              <a:rPr lang="fr-BE" dirty="0"/>
              <a:t> Model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3F2EA9-01DD-47FB-AE6D-A1CD9F8D4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868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related</a:t>
            </a:r>
            <a:r>
              <a:rPr lang="fr-BE" dirty="0"/>
              <a:t> states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6A9B4A-5E0E-4097-8084-A3B941780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77712"/>
            <a:ext cx="3930215" cy="12557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F2A89D-E4CD-4D92-8E97-86C21DEAE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6138"/>
            <a:ext cx="2299421" cy="1296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103A0-9909-4439-95D5-EF245EB94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28516"/>
            <a:ext cx="3204512" cy="1304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DCF3D4-6ED6-4758-97CF-2D7E525EF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786410"/>
            <a:ext cx="5120696" cy="130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4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The basic State Diagram for « </a:t>
            </a:r>
            <a:r>
              <a:rPr lang="fr-BE" dirty="0" err="1"/>
              <a:t>Purchases</a:t>
            </a:r>
            <a:r>
              <a:rPr lang="fr-BE" dirty="0"/>
              <a:t> »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207A1-AC81-4C44-9A77-DC534A61F696}"/>
              </a:ext>
            </a:extLst>
          </p:cNvPr>
          <p:cNvSpPr txBox="1"/>
          <p:nvPr/>
        </p:nvSpPr>
        <p:spPr>
          <a:xfrm>
            <a:off x="838200" y="5439618"/>
            <a:ext cx="789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diagram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display the action </a:t>
            </a:r>
            <a:r>
              <a:rPr lang="fr-BE" dirty="0" err="1"/>
              <a:t>that</a:t>
            </a:r>
            <a:r>
              <a:rPr lang="fr-BE" dirty="0"/>
              <a:t> triggers the state transition</a:t>
            </a:r>
          </a:p>
          <a:p>
            <a:pPr marL="285750" indent="-285750">
              <a:buFontTx/>
              <a:buChar char="-"/>
            </a:pPr>
            <a:r>
              <a:rPr lang="fr-BE" dirty="0">
                <a:solidFill>
                  <a:srgbClr val="FF0000"/>
                </a:solidFill>
              </a:rPr>
              <a:t>In </a:t>
            </a:r>
            <a:r>
              <a:rPr lang="fr-BE" dirty="0" err="1">
                <a:solidFill>
                  <a:srgbClr val="FF0000"/>
                </a:solidFill>
              </a:rPr>
              <a:t>red</a:t>
            </a:r>
            <a:r>
              <a:rPr lang="fr-BE" dirty="0">
                <a:solidFill>
                  <a:srgbClr val="FF0000"/>
                </a:solidFill>
              </a:rPr>
              <a:t> : possible </a:t>
            </a:r>
            <a:r>
              <a:rPr lang="fr-BE" dirty="0" err="1">
                <a:solidFill>
                  <a:srgbClr val="FF0000"/>
                </a:solidFill>
              </a:rPr>
              <a:t>error</a:t>
            </a:r>
            <a:endParaRPr lang="fr-BE" dirty="0">
              <a:solidFill>
                <a:srgbClr val="FF0000"/>
              </a:solidFill>
            </a:endParaRPr>
          </a:p>
          <a:p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58F5A-B93F-442D-8CDA-CA6DB24B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1" y="1409441"/>
            <a:ext cx="114300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02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055" y="1540493"/>
            <a:ext cx="2272001" cy="10924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409CD2-66E5-4196-B153-7F04F8E9B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53" y="1540493"/>
            <a:ext cx="2272001" cy="37838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F74EE0-42D4-4AC2-90E9-129592253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251" y="1539798"/>
            <a:ext cx="2272001" cy="2926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30BDBF-235B-4B95-A95A-6E428C4EC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849" y="1539798"/>
            <a:ext cx="2272001" cy="413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38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C2B80E-8BD3-4A34-9691-6A36151E6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39" y="1381496"/>
            <a:ext cx="2043071" cy="46775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76A436-9C59-4A57-AC35-9494BAE86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010" y="1381496"/>
            <a:ext cx="2043071" cy="20676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8F5D6C-C905-4FC0-AE72-21B35B46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81" y="1381496"/>
            <a:ext cx="2043072" cy="2067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327A50-3708-40F3-84BE-31B867998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753" y="1291250"/>
            <a:ext cx="2043071" cy="42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93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81783A-8CBB-4EFE-99BD-00677055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81" y="1821515"/>
            <a:ext cx="1952625" cy="4086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89B926-5ED3-4366-BE7F-64965E50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014" y="178193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A9430-55FB-4F10-BA1B-C5880630A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04" y="1781931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68540-4B72-42CB-B4E9-9E2D8BAAE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994" y="1781931"/>
            <a:ext cx="21240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49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72C136-AF9E-4F91-A067-290F53FD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02" y="1557704"/>
            <a:ext cx="1733550" cy="3867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8C7AF3-94D5-41A6-9E33-E7814389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856" y="1557704"/>
            <a:ext cx="1943100" cy="4333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05E57B-8A2A-43FE-93F1-8816C8EEF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560" y="1558602"/>
            <a:ext cx="2047875" cy="4714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07E0BF-AD45-443A-8DD8-9BB885E6F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3039" y="1557704"/>
            <a:ext cx="21431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6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2523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Purchase</a:t>
            </a:r>
            <a:r>
              <a:rPr lang="fr-BE" dirty="0"/>
              <a:t> - State Changes - 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340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90197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3581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23320-3394-44CA-9B15-C19747BDD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5984"/>
            <a:ext cx="5362214" cy="4282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A95C2-CF19-458D-86D0-9538FBA32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974802" cy="1636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813002" y="1645550"/>
            <a:ext cx="242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are not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are in state « Draft »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22140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20166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506068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33874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12545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694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5407825" y="6169709"/>
            <a:ext cx="594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</a:t>
            </a:r>
            <a:r>
              <a:rPr lang="fr-BE" dirty="0" err="1"/>
              <a:t>Purchases</a:t>
            </a:r>
            <a:r>
              <a:rPr lang="fr-BE" dirty="0"/>
              <a:t>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F82ACB-3527-4EC0-B92B-600A4ADA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36" y="2723430"/>
            <a:ext cx="4368457" cy="4054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8124A9-940D-4C45-82F4-B8DB63D44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8155726" cy="18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5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05871C-08DE-4FDF-960E-BF3ABDEA4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74577"/>
            <a:ext cx="4611255" cy="3795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3C98AD-A3B2-43B2-A992-D4AE1CEC6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20" y="970870"/>
            <a:ext cx="88582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1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83FF33-1E4A-4DA0-9181-0FCE94D6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350"/>
            <a:ext cx="7781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83704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Suppliers</a:t>
            </a:r>
            <a:r>
              <a:rPr lang="fr-BE" dirty="0"/>
              <a:t> are </a:t>
            </a:r>
            <a:r>
              <a:rPr lang="fr-BE" dirty="0" err="1"/>
              <a:t>named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 « Supplier » for </a:t>
            </a:r>
            <a:r>
              <a:rPr lang="fr-BE" dirty="0" err="1"/>
              <a:t>commodity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Suppliers</a:t>
            </a:r>
            <a:r>
              <a:rPr lang="fr-BE" dirty="0"/>
              <a:t> are in </a:t>
            </a:r>
            <a:r>
              <a:rPr lang="fr-BE" dirty="0" err="1"/>
              <a:t>fact</a:t>
            </a:r>
            <a:r>
              <a:rPr lang="fr-BE" dirty="0"/>
              <a:t> party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roles</a:t>
            </a:r>
            <a:r>
              <a:rPr lang="fr-BE" dirty="0"/>
              <a:t> : </a:t>
            </a:r>
            <a:r>
              <a:rPr lang="fr-BE" dirty="0" err="1"/>
              <a:t>any</a:t>
            </a:r>
            <a:r>
              <a:rPr lang="fr-BE" dirty="0"/>
              <a:t> party </a:t>
            </a:r>
            <a:r>
              <a:rPr lang="fr-BE" dirty="0" err="1"/>
              <a:t>becomes</a:t>
            </a:r>
            <a:r>
              <a:rPr lang="fr-BE" dirty="0"/>
              <a:t> a supplier as </a:t>
            </a:r>
            <a:r>
              <a:rPr lang="fr-BE" dirty="0" err="1"/>
              <a:t>soon</a:t>
            </a:r>
            <a:r>
              <a:rPr lang="fr-BE" dirty="0"/>
              <a:t> as one or more </a:t>
            </a:r>
            <a:r>
              <a:rPr lang="fr-BE" dirty="0" err="1"/>
              <a:t>purchases</a:t>
            </a:r>
            <a:r>
              <a:rPr lang="fr-BE" dirty="0"/>
              <a:t> are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it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b="1" dirty="0" err="1"/>
              <a:t>Creation</a:t>
            </a:r>
            <a:r>
              <a:rPr lang="fr-BE" dirty="0"/>
              <a:t> : a supplier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by </a:t>
            </a:r>
            <a:r>
              <a:rPr lang="fr-BE" dirty="0" err="1"/>
              <a:t>creating</a:t>
            </a:r>
            <a:r>
              <a:rPr lang="fr-BE" dirty="0"/>
              <a:t> an instance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 or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». 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Access</a:t>
            </a:r>
            <a:r>
              <a:rPr lang="fr-BE" dirty="0"/>
              <a:t> : as long as no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that</a:t>
            </a:r>
            <a:r>
              <a:rPr lang="fr-BE" dirty="0"/>
              <a:t> party,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recognized</a:t>
            </a:r>
            <a:r>
              <a:rPr lang="fr-BE" dirty="0"/>
              <a:t> as a supplier and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accessible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».  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finally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Party » modules have been </a:t>
            </a:r>
            <a:r>
              <a:rPr lang="fr-BE" dirty="0" err="1"/>
              <a:t>activated</a:t>
            </a:r>
            <a:r>
              <a:rPr lang="fr-BE" dirty="0"/>
              <a:t> as </a:t>
            </a:r>
            <a:r>
              <a:rPr lang="fr-BE" dirty="0" err="1"/>
              <a:t>explained</a:t>
            </a:r>
            <a:r>
              <a:rPr lang="fr-BE" dirty="0"/>
              <a:t> in the </a:t>
            </a:r>
            <a:r>
              <a:rPr lang="fr-BE" dirty="0" err="1"/>
              <a:t>previous</a:t>
            </a:r>
            <a:r>
              <a:rPr lang="fr-BE" dirty="0"/>
              <a:t> document « Basic </a:t>
            </a:r>
            <a:r>
              <a:rPr lang="fr-BE" dirty="0" err="1"/>
              <a:t>Functionalities</a:t>
            </a:r>
            <a:r>
              <a:rPr lang="fr-BE" dirty="0"/>
              <a:t> ».  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4BD4E-68BE-4A26-AAA2-D43D56C4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39255"/>
            <a:ext cx="27622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70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28B8B1-8929-4B77-96B4-367BF7EFBD6C}"/>
              </a:ext>
            </a:extLst>
          </p:cNvPr>
          <p:cNvSpPr txBox="1"/>
          <p:nvPr/>
        </p:nvSpPr>
        <p:spPr>
          <a:xfrm>
            <a:off x="838200" y="982444"/>
            <a:ext cx="8275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An « </a:t>
            </a:r>
            <a:r>
              <a:rPr lang="fr-BE" dirty="0" err="1"/>
              <a:t>Account</a:t>
            </a:r>
            <a:r>
              <a:rPr lang="fr-BE" dirty="0"/>
              <a:t> Move Line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« State-Draft ». It impacts the General </a:t>
            </a:r>
            <a:r>
              <a:rPr lang="fr-BE" dirty="0" err="1"/>
              <a:t>Ledger</a:t>
            </a:r>
            <a:r>
              <a:rPr lang="fr-BE" dirty="0"/>
              <a:t>, the Balance </a:t>
            </a:r>
            <a:r>
              <a:rPr lang="fr-BE" dirty="0" err="1"/>
              <a:t>Sheet</a:t>
            </a:r>
            <a:r>
              <a:rPr lang="fr-BE" dirty="0"/>
              <a:t> », the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, the (</a:t>
            </a:r>
            <a:r>
              <a:rPr lang="fr-BE" dirty="0" err="1"/>
              <a:t>Specific</a:t>
            </a:r>
            <a:r>
              <a:rPr lang="fr-BE" dirty="0"/>
              <a:t>, e.g. </a:t>
            </a:r>
            <a:r>
              <a:rPr lang="fr-BE" dirty="0" err="1"/>
              <a:t>Expense</a:t>
            </a:r>
            <a:r>
              <a:rPr lang="fr-BE" dirty="0"/>
              <a:t>) Journal, the General Journal.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5963CA-94FA-4BB6-AA36-E5C27C431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0904"/>
            <a:ext cx="9098280" cy="19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33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3711369"/>
            <a:ext cx="2124075" cy="3133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28B8B1-8929-4B77-96B4-367BF7EFBD6C}"/>
              </a:ext>
            </a:extLst>
          </p:cNvPr>
          <p:cNvSpPr txBox="1"/>
          <p:nvPr/>
        </p:nvSpPr>
        <p:spPr>
          <a:xfrm>
            <a:off x="755073" y="2917425"/>
            <a:ext cx="11164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When</a:t>
            </a:r>
            <a:r>
              <a:rPr lang="fr-BE" dirty="0"/>
              <a:t> an « </a:t>
            </a:r>
            <a:r>
              <a:rPr lang="fr-BE" dirty="0" err="1"/>
              <a:t>Account</a:t>
            </a:r>
            <a:r>
              <a:rPr lang="fr-BE" dirty="0"/>
              <a:t> Move Line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on a </a:t>
            </a:r>
            <a:r>
              <a:rPr lang="fr-BE" dirty="0" err="1"/>
              <a:t>given</a:t>
            </a:r>
            <a:r>
              <a:rPr lang="fr-BE" dirty="0"/>
              <a:t> « Journal » (e.g. « EXP »), </a:t>
            </a:r>
            <a:r>
              <a:rPr lang="fr-BE" dirty="0" err="1"/>
              <a:t>it</a:t>
            </a:r>
            <a:r>
              <a:rPr lang="fr-BE" dirty="0"/>
              <a:t> impacts the General </a:t>
            </a:r>
            <a:r>
              <a:rPr lang="fr-BE" dirty="0" err="1"/>
              <a:t>Ledger</a:t>
            </a:r>
            <a:r>
              <a:rPr lang="fr-BE" dirty="0"/>
              <a:t>, the Balance </a:t>
            </a:r>
            <a:r>
              <a:rPr lang="fr-BE" dirty="0" err="1"/>
              <a:t>Sheet</a:t>
            </a:r>
            <a:r>
              <a:rPr lang="fr-BE" dirty="0"/>
              <a:t> », the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, the (</a:t>
            </a:r>
            <a:r>
              <a:rPr lang="fr-BE" dirty="0" err="1"/>
              <a:t>Specific</a:t>
            </a:r>
            <a:r>
              <a:rPr lang="fr-BE" dirty="0"/>
              <a:t>, e.g. </a:t>
            </a:r>
            <a:r>
              <a:rPr lang="fr-BE" dirty="0" err="1"/>
              <a:t>Expense</a:t>
            </a:r>
            <a:r>
              <a:rPr lang="fr-BE" dirty="0"/>
              <a:t>) Journal, the General Journal.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E57E1-0EDE-4B6A-B911-D3D63BE9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6600"/>
            <a:ext cx="11081631" cy="1820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B89C42-9228-49C6-AE63-B4AC59DE5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28056"/>
            <a:ext cx="59817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775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2DE2B8-8CF1-4BB6-B961-8FE4D78B3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64799"/>
            <a:ext cx="9505757" cy="246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22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FBA201-EF8E-4367-9E03-5D16FC03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4075"/>
            <a:ext cx="77057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12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15 -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C1F9E5-4F5B-46AA-AA3C-4384707F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0"/>
            <a:ext cx="2047875" cy="4714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3115FA-C9DF-4AD6-9DFC-0CEC4CE8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5195"/>
            <a:ext cx="74866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0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566C7-35CD-41ED-B233-F755147CF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932815"/>
            <a:ext cx="81915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86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327747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74603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591681" y="1780912"/>
            <a:ext cx="2780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are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reach</a:t>
            </a:r>
            <a:r>
              <a:rPr lang="fr-BE" dirty="0"/>
              <a:t> state « Quotation »</a:t>
            </a:r>
          </a:p>
          <a:p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D3913-A578-4EA5-929E-5E3BB755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45" y="2711546"/>
            <a:ext cx="5319131" cy="4146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5AA7A1-2969-4B43-905C-20AC5B9B1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933388"/>
            <a:ext cx="6733478" cy="16950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29F2D-02F3-4127-8ED5-7A0EAB527C9A}"/>
              </a:ext>
            </a:extLst>
          </p:cNvPr>
          <p:cNvSpPr txBox="1"/>
          <p:nvPr/>
        </p:nvSpPr>
        <p:spPr>
          <a:xfrm>
            <a:off x="6430658" y="4888385"/>
            <a:ext cx="5562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returned</a:t>
            </a:r>
            <a:r>
              <a:rPr lang="fr-BE" dirty="0"/>
              <a:t> to state « Draft », e.g. </a:t>
            </a:r>
            <a:r>
              <a:rPr lang="fr-BE" dirty="0" err="1"/>
              <a:t>when</a:t>
            </a:r>
            <a:r>
              <a:rPr lang="fr-BE" dirty="0"/>
              <a:t> the </a:t>
            </a:r>
            <a:r>
              <a:rPr lang="fr-BE" dirty="0" err="1"/>
              <a:t>price</a:t>
            </a:r>
            <a:r>
              <a:rPr lang="fr-BE" dirty="0"/>
              <a:t> has been </a:t>
            </a:r>
            <a:r>
              <a:rPr lang="fr-BE" dirty="0" err="1"/>
              <a:t>renegociated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Supplier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529572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6992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4BD4E-68BE-4A26-AAA2-D43D56C4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0" y="39255"/>
            <a:ext cx="2762250" cy="2305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02B3F7-7768-4729-8A6F-90917A96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472055" cy="38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423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41796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Quotation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14611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29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5407825" y="6169709"/>
            <a:ext cx="594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</a:t>
            </a:r>
            <a:r>
              <a:rPr lang="fr-BE" dirty="0" err="1"/>
              <a:t>Purchases</a:t>
            </a:r>
            <a:r>
              <a:rPr lang="fr-BE" dirty="0"/>
              <a:t>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F82ACB-3527-4EC0-B92B-600A4ADA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36" y="2723430"/>
            <a:ext cx="4368457" cy="4054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8124A9-940D-4C45-82F4-B8DB63D44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8155726" cy="18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005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A3F6F-00A1-409B-9441-A9B702A86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496425" cy="196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5716F-B4B4-45EC-B6F5-4421F5E0E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52" y="2789464"/>
            <a:ext cx="5551512" cy="40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926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Confirmed</a:t>
            </a:r>
            <a:r>
              <a:rPr lang="fr-BE" dirty="0"/>
              <a:t> » or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Processing</a:t>
            </a:r>
            <a:r>
              <a:rPr lang="fr-BE" dirty="0"/>
              <a:t> 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503203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transitions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AEF783-6BF1-41C6-AE30-75FDA4061A99}"/>
              </a:ext>
            </a:extLst>
          </p:cNvPr>
          <p:cNvSpPr txBox="1"/>
          <p:nvPr/>
        </p:nvSpPr>
        <p:spPr>
          <a:xfrm>
            <a:off x="838200" y="1014328"/>
            <a:ext cx="9294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Upon</a:t>
            </a:r>
            <a:r>
              <a:rPr lang="fr-BE" dirty="0"/>
              <a:t> « </a:t>
            </a:r>
            <a:r>
              <a:rPr lang="fr-BE" dirty="0" err="1"/>
              <a:t>Confirm</a:t>
            </a:r>
            <a:r>
              <a:rPr lang="fr-BE" dirty="0"/>
              <a:t> » action by the user, a « Sale » or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state « Quotation » to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Confirmed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a latent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exists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</a:t>
            </a:r>
            <a:r>
              <a:rPr lang="fr-BE" dirty="0" err="1"/>
              <a:t>exist</a:t>
            </a:r>
            <a:r>
              <a:rPr lang="fr-BE" dirty="0"/>
              <a:t>.</a:t>
            </a:r>
          </a:p>
          <a:p>
            <a:pPr lvl="1"/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present</a:t>
            </a:r>
            <a:r>
              <a:rPr lang="fr-BE" dirty="0"/>
              <a:t> scenario, the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consists</a:t>
            </a:r>
            <a:r>
              <a:rPr lang="fr-BE" dirty="0"/>
              <a:t> in the « Product » not </a:t>
            </a:r>
            <a:r>
              <a:rPr lang="fr-BE" dirty="0" err="1"/>
              <a:t>being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an « </a:t>
            </a:r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Category</a:t>
            </a:r>
            <a:r>
              <a:rPr lang="fr-BE" dirty="0"/>
              <a:t> » and the state transition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Quotation » to « </a:t>
            </a:r>
            <a:r>
              <a:rPr lang="fr-BE" dirty="0" err="1"/>
              <a:t>Confirmed</a:t>
            </a:r>
            <a:r>
              <a:rPr lang="fr-BE" dirty="0"/>
              <a:t> »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7BF28D-3C35-4757-B652-47B5A58B7F54}"/>
              </a:ext>
            </a:extLst>
          </p:cNvPr>
          <p:cNvSpPr/>
          <p:nvPr/>
        </p:nvSpPr>
        <p:spPr>
          <a:xfrm>
            <a:off x="1846268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Quotation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C294D0-58CF-49F7-BE4E-9D941C2A87A6}"/>
              </a:ext>
            </a:extLst>
          </p:cNvPr>
          <p:cNvSpPr/>
          <p:nvPr/>
        </p:nvSpPr>
        <p:spPr>
          <a:xfrm>
            <a:off x="5282194" y="3200695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Confirmed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A75503-2348-4ABD-9631-F7999E99106E}"/>
              </a:ext>
            </a:extLst>
          </p:cNvPr>
          <p:cNvSpPr/>
          <p:nvPr/>
        </p:nvSpPr>
        <p:spPr>
          <a:xfrm>
            <a:off x="8718123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Processing</a:t>
            </a:r>
            <a:endParaRPr lang="en-BE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4DA9A-B1A9-4566-8093-7122F6F04366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3989104" y="3773350"/>
            <a:ext cx="1293090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056E1D-2D0E-4A06-A396-169650E9B234}"/>
              </a:ext>
            </a:extLst>
          </p:cNvPr>
          <p:cNvSpPr txBox="1"/>
          <p:nvPr/>
        </p:nvSpPr>
        <p:spPr>
          <a:xfrm>
            <a:off x="2391261" y="3380681"/>
            <a:ext cx="2676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Exists</a:t>
            </a:r>
            <a:endParaRPr lang="en-B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F03BE-ECF5-49E4-BD57-1C7B7FCB214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7425030" y="3773350"/>
            <a:ext cx="1293093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BBA157-F24C-48B4-8B17-AACD6C5DFD8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989104" y="5871846"/>
            <a:ext cx="4729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B2EC97-8CF2-4DB0-8110-21C85E8228F1}"/>
              </a:ext>
            </a:extLst>
          </p:cNvPr>
          <p:cNvSpPr txBox="1"/>
          <p:nvPr/>
        </p:nvSpPr>
        <p:spPr>
          <a:xfrm>
            <a:off x="7941064" y="3357851"/>
            <a:ext cx="2676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Resolved</a:t>
            </a:r>
            <a:endParaRPr lang="en-B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EDC64-2D84-4186-93CA-016372646E96}"/>
              </a:ext>
            </a:extLst>
          </p:cNvPr>
          <p:cNvSpPr txBox="1"/>
          <p:nvPr/>
        </p:nvSpPr>
        <p:spPr>
          <a:xfrm>
            <a:off x="5015493" y="4642667"/>
            <a:ext cx="267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possible</a:t>
            </a:r>
            <a:endParaRPr lang="en-B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98959-570A-4134-92CA-5507F022BA4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50159" y="5871846"/>
            <a:ext cx="1196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91A72-D903-4127-A9FA-35894B985AE2}"/>
              </a:ext>
            </a:extLst>
          </p:cNvPr>
          <p:cNvSpPr txBox="1"/>
          <p:nvPr/>
        </p:nvSpPr>
        <p:spPr>
          <a:xfrm>
            <a:off x="563563" y="5386130"/>
            <a:ext cx="128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808141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 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444871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2036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B225C-D84A-4D7A-8A67-F04136523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4"/>
            <a:ext cx="7857929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83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53412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3F958-AD5F-4DD8-A795-80A803136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95350"/>
            <a:ext cx="8518236" cy="47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094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867452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Confirmed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454183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832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B62AC-57B4-468F-AF99-6EAFD2437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4482"/>
            <a:ext cx="5613810" cy="4123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0284FB-9711-4F64-A800-7FBE045DF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70" y="827314"/>
            <a:ext cx="9435792" cy="18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560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Confirmed</a:t>
            </a:r>
            <a:r>
              <a:rPr lang="fr-BE" dirty="0"/>
              <a:t>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052591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A0C9A9-98F9-49B5-A5A1-2DE3443E4C03}"/>
              </a:ext>
            </a:extLst>
          </p:cNvPr>
          <p:cNvSpPr txBox="1"/>
          <p:nvPr/>
        </p:nvSpPr>
        <p:spPr>
          <a:xfrm>
            <a:off x="838200" y="5584574"/>
            <a:ext cx="11155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The button “Process” checks that the purchase order is in a correct state with respect to forthcoming shipment, invoicing and accounting treatment.</a:t>
            </a:r>
          </a:p>
          <a:p>
            <a:pPr marL="285750" indent="-285750">
              <a:buFontTx/>
              <a:buChar char="-"/>
            </a:pPr>
            <a:r>
              <a:rPr lang="en-GB" dirty="0"/>
              <a:t>In our example, an “Account Category” is missing on the “Product PROD01”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7334C-705A-402F-A131-89BCACE6C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883" y="827314"/>
            <a:ext cx="2657475" cy="2333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9B94-6FA7-4463-B0BE-09A7C210E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453646" cy="453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414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8C741E-5F84-4183-B660-6CF49F3C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4401"/>
            <a:ext cx="7934325" cy="213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252B5-6668-44DF-A222-25EC9C7D0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48001"/>
            <a:ext cx="88868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718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366C5-132F-4532-81F1-9962322D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F362A-6D4B-4900-A1D4-9CE2E164B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1571"/>
            <a:ext cx="5798851" cy="57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316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Confirmed</a:t>
            </a:r>
            <a:r>
              <a:rPr lang="fr-BE" dirty="0"/>
              <a:t>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046335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285308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[Supplier to Input Zone]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Confirmed</a:t>
            </a:r>
            <a:r>
              <a:rPr lang="fr-BE" dirty="0"/>
              <a:t> » To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495047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Confirmed</a:t>
            </a:r>
            <a:r>
              <a:rPr lang="fr-BE" dirty="0"/>
              <a:t> » To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46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BC947-6C6E-46FF-BCEE-C7E12424F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89157"/>
            <a:ext cx="6670964" cy="2177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44E885-520E-4B57-82D8-F77A59504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700" y="0"/>
            <a:ext cx="2019300" cy="234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27862A-F57F-4282-9350-FF7526069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11550"/>
            <a:ext cx="1619250" cy="2981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83CCD0-59C4-4753-8A31-1913DA088039}"/>
              </a:ext>
            </a:extLst>
          </p:cNvPr>
          <p:cNvSpPr txBox="1"/>
          <p:nvPr/>
        </p:nvSpPr>
        <p:spPr>
          <a:xfrm>
            <a:off x="2618509" y="3429000"/>
            <a:ext cx="48906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explained</a:t>
            </a:r>
            <a:r>
              <a:rPr lang="fr-BE" dirty="0"/>
              <a:t> </a:t>
            </a:r>
            <a:r>
              <a:rPr lang="fr-BE" dirty="0" err="1"/>
              <a:t>under</a:t>
            </a:r>
            <a:r>
              <a:rPr lang="fr-BE" dirty="0"/>
              <a:t> « Motivation », the supplier </a:t>
            </a:r>
            <a:r>
              <a:rPr lang="fr-BE" dirty="0" err="1"/>
              <a:t>always</a:t>
            </a:r>
            <a:r>
              <a:rPr lang="fr-BE" dirty="0"/>
              <a:t> </a:t>
            </a:r>
            <a:r>
              <a:rPr lang="fr-BE" dirty="0" err="1"/>
              <a:t>appears</a:t>
            </a:r>
            <a:r>
              <a:rPr lang="fr-BE" dirty="0"/>
              <a:t> in the </a:t>
            </a:r>
            <a:r>
              <a:rPr lang="fr-BE" dirty="0" err="1"/>
              <a:t>list</a:t>
            </a:r>
            <a:r>
              <a:rPr lang="fr-BE" dirty="0"/>
              <a:t> « Parties » </a:t>
            </a:r>
            <a:r>
              <a:rPr lang="fr-BE" dirty="0" err="1"/>
              <a:t>above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As long as </a:t>
            </a:r>
            <a:r>
              <a:rPr lang="fr-BE" dirty="0" err="1"/>
              <a:t>there</a:t>
            </a:r>
            <a:r>
              <a:rPr lang="fr-BE" dirty="0"/>
              <a:t> are no </a:t>
            </a:r>
            <a:r>
              <a:rPr lang="fr-BE" dirty="0" err="1"/>
              <a:t>purchases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the supplier,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absent </a:t>
            </a:r>
            <a:r>
              <a:rPr lang="fr-BE" dirty="0" err="1"/>
              <a:t>from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  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at least one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, the supplier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appear</a:t>
            </a:r>
            <a:r>
              <a:rPr lang="fr-BE" dirty="0"/>
              <a:t> in </a:t>
            </a:r>
            <a:r>
              <a:rPr lang="fr-BE" dirty="0" err="1"/>
              <a:t>both</a:t>
            </a:r>
            <a:r>
              <a:rPr lang="fr-BE" dirty="0"/>
              <a:t> </a:t>
            </a:r>
            <a:r>
              <a:rPr lang="fr-BE" dirty="0" err="1"/>
              <a:t>lists</a:t>
            </a:r>
            <a:r>
              <a:rPr lang="fr-BE" dirty="0"/>
              <a:t> : « Parties » and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035283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475F2-6FC3-4BA7-9DB9-6E4CCDB5F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00907"/>
            <a:ext cx="8601075" cy="1933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3F401F-1047-42F1-B974-FCC8EB173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550" y="2734482"/>
            <a:ext cx="6089215" cy="41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034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FB622-AE65-4473-A7D7-55B0EB1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8670"/>
            <a:ext cx="6264564" cy="4363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EA9BDC-B458-4397-82EA-67079A055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8599055" cy="15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779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FAD11-BEFE-44BB-96E6-8C5B34845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82058"/>
            <a:ext cx="6835734" cy="4175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AEB01D-D837-42F3-B166-43A529ED4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9201727" cy="169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108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91634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678DD-C57E-4754-8787-4CA6C70BB5D7}"/>
              </a:ext>
            </a:extLst>
          </p:cNvPr>
          <p:cNvSpPr txBox="1"/>
          <p:nvPr/>
        </p:nvSpPr>
        <p:spPr>
          <a:xfrm>
            <a:off x="845820" y="952500"/>
            <a:ext cx="7956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certainly</a:t>
            </a:r>
            <a:r>
              <a:rPr lang="fr-BE" dirty="0"/>
              <a:t> possible to process the </a:t>
            </a:r>
            <a:r>
              <a:rPr lang="fr-BE" dirty="0" err="1"/>
              <a:t>shipment</a:t>
            </a:r>
            <a:r>
              <a:rPr lang="fr-BE" dirty="0"/>
              <a:t>(s) </a:t>
            </a:r>
            <a:r>
              <a:rPr lang="fr-BE" dirty="0" err="1"/>
              <a:t>pertaining</a:t>
            </a:r>
            <a:r>
              <a:rPr lang="fr-BE" dirty="0"/>
              <a:t> to a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using</a:t>
            </a:r>
            <a:r>
              <a:rPr lang="fr-BE" dirty="0"/>
              <a:t> the « Move » menu item.</a:t>
            </a:r>
          </a:p>
          <a:p>
            <a:endParaRPr lang="fr-BE" dirty="0"/>
          </a:p>
          <a:p>
            <a:r>
              <a:rPr lang="fr-BE" dirty="0" err="1"/>
              <a:t>However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recommended</a:t>
            </a:r>
            <a:r>
              <a:rPr lang="fr-BE" dirty="0"/>
              <a:t> to </a:t>
            </a:r>
            <a:r>
              <a:rPr lang="fr-BE" dirty="0" err="1"/>
              <a:t>proceed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the « Supplier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manage the </a:t>
            </a:r>
            <a:r>
              <a:rPr lang="fr-BE" dirty="0" err="1"/>
              <a:t>following</a:t>
            </a:r>
            <a:r>
              <a:rPr lang="fr-BE"/>
              <a:t> stock moves </a:t>
            </a:r>
            <a:r>
              <a:rPr lang="fr-BE" dirty="0"/>
              <a:t>in a </a:t>
            </a:r>
            <a:r>
              <a:rPr lang="fr-BE" dirty="0" err="1"/>
              <a:t>coherent</a:t>
            </a:r>
            <a:r>
              <a:rPr lang="fr-BE" dirty="0"/>
              <a:t> fashion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Incoming</a:t>
            </a:r>
            <a:r>
              <a:rPr lang="fr-BE" dirty="0"/>
              <a:t> Moves » </a:t>
            </a:r>
            <a:r>
              <a:rPr lang="fr-BE" dirty="0" err="1"/>
              <a:t>between</a:t>
            </a:r>
            <a:r>
              <a:rPr lang="fr-BE" dirty="0"/>
              <a:t> the supplier location and the </a:t>
            </a:r>
            <a:r>
              <a:rPr lang="fr-BE" dirty="0" err="1"/>
              <a:t>warehouse</a:t>
            </a:r>
            <a:r>
              <a:rPr lang="fr-BE" dirty="0"/>
              <a:t> input location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Storage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input location and the </a:t>
            </a:r>
            <a:r>
              <a:rPr lang="fr-BE" dirty="0" err="1"/>
              <a:t>warehouse</a:t>
            </a:r>
            <a:r>
              <a:rPr lang="fr-BE" dirty="0"/>
              <a:t> </a:t>
            </a:r>
            <a:r>
              <a:rPr lang="fr-BE" dirty="0" err="1"/>
              <a:t>storage</a:t>
            </a:r>
            <a:r>
              <a:rPr lang="fr-BE" dirty="0"/>
              <a:t> location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21B29-0108-4D8E-8FBA-3EF12851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897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53907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863440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Added » or « </a:t>
            </a:r>
            <a:r>
              <a:rPr lang="fr-BE" i="1" dirty="0" err="1"/>
              <a:t>Created</a:t>
            </a:r>
            <a:r>
              <a:rPr lang="fr-BE" i="1" dirty="0"/>
              <a:t> »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E5779E-8A69-44D2-8B42-16F2CA8BA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250365" cy="579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622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Added »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27D901-9A87-44E7-82F8-F50CF88B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3645"/>
            <a:ext cx="5357761" cy="3690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CE2B51-3F55-48ED-A376-AA4FAA88B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02828"/>
            <a:ext cx="7317509" cy="214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678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</a:t>
            </a:r>
            <a:r>
              <a:rPr lang="fr-BE" i="1" dirty="0" err="1"/>
              <a:t>Created</a:t>
            </a:r>
            <a:r>
              <a:rPr lang="fr-BE" i="1" dirty="0"/>
              <a:t> » (1/2)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9C738-65D9-48DB-BA6C-B83B324D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55254"/>
            <a:ext cx="81819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2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dirty="0" err="1"/>
              <a:t>Using</a:t>
            </a:r>
            <a:r>
              <a:rPr lang="fr-BE" dirty="0"/>
              <a:t> « </a:t>
            </a:r>
            <a:r>
              <a:rPr lang="fr-BE" dirty="0" err="1"/>
              <a:t>Created</a:t>
            </a:r>
            <a:r>
              <a:rPr lang="fr-BE" dirty="0"/>
              <a:t> »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36BEA5-461F-4C33-99E4-15B0AB780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3CA150-AA57-4E4A-A5D1-1E0B3992A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4"/>
            <a:ext cx="6761480" cy="2996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F57CE4-31A6-4D88-8869-94817EC19C1A}"/>
              </a:ext>
            </a:extLst>
          </p:cNvPr>
          <p:cNvSpPr txBox="1"/>
          <p:nvPr/>
        </p:nvSpPr>
        <p:spPr>
          <a:xfrm>
            <a:off x="7730835" y="2900133"/>
            <a:ext cx="399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Using</a:t>
            </a:r>
            <a:r>
              <a:rPr lang="fr-BE" dirty="0"/>
              <a:t> « </a:t>
            </a:r>
            <a:r>
              <a:rPr lang="fr-BE" dirty="0" err="1"/>
              <a:t>Created</a:t>
            </a:r>
            <a:r>
              <a:rPr lang="fr-BE" dirty="0"/>
              <a:t>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possible to fine tune « Product », « </a:t>
            </a:r>
            <a:r>
              <a:rPr lang="fr-BE" dirty="0" err="1"/>
              <a:t>Quantity</a:t>
            </a:r>
            <a:r>
              <a:rPr lang="fr-BE" dirty="0"/>
              <a:t> », « Unit Price »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EEA233-20C5-4B81-8316-919670929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73" y="3921702"/>
            <a:ext cx="6666808" cy="29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601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Inventory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7FC01-462D-4B46-9030-DFC7FDC4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95633"/>
            <a:ext cx="8404309" cy="58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165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228317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14662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[Supplier to Input Zone]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646101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4259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0"/>
            <a:ext cx="2733675" cy="1314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0CBD0-7C22-49C4-9C5B-2BCE86E4F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38" y="827314"/>
            <a:ext cx="6365352" cy="601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949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475F2-6FC3-4BA7-9DB9-6E4CCDB5F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00907"/>
            <a:ext cx="8601075" cy="1933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4EDAD-6925-4EF4-90AF-895DF3068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77" y="2832411"/>
            <a:ext cx="5177124" cy="40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897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9E649-C243-4EEA-9081-07CB0A81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255" y="0"/>
            <a:ext cx="2059745" cy="2652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96F06-92CD-4D53-9FEA-FDC928ACB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6713"/>
            <a:ext cx="7045712" cy="1656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DF105F-3A93-43D7-A60A-29517C678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83617"/>
            <a:ext cx="6789234" cy="427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608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FB622-AE65-4473-A7D7-55B0EB1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8670"/>
            <a:ext cx="6264564" cy="4363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EBD5F-DF98-4D80-BF5A-78BF38F82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8013770" cy="145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129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6195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31217</TotalTime>
  <Words>4166</Words>
  <Application>Microsoft Office PowerPoint</Application>
  <PresentationFormat>Widescreen</PresentationFormat>
  <Paragraphs>1078</Paragraphs>
  <Slides>200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04" baseType="lpstr">
      <vt:lpstr>Arial</vt:lpstr>
      <vt:lpstr>Calibri</vt:lpstr>
      <vt:lpstr>Calibri Light</vt:lpstr>
      <vt:lpstr>Office Theme</vt:lpstr>
      <vt:lpstr>- Tryton installation &amp; usage for first time administrators &amp; users - Usage : Purchase</vt:lpstr>
      <vt:lpstr>Table of Contents</vt:lpstr>
      <vt:lpstr>TOC </vt:lpstr>
      <vt:lpstr>Supplier</vt:lpstr>
      <vt:lpstr>Motivation</vt:lpstr>
      <vt:lpstr>Create</vt:lpstr>
      <vt:lpstr>Create</vt:lpstr>
      <vt:lpstr>Summary</vt:lpstr>
      <vt:lpstr>Product</vt:lpstr>
      <vt:lpstr>Motivation</vt:lpstr>
      <vt:lpstr>Module Activation</vt:lpstr>
      <vt:lpstr>State « Ante »</vt:lpstr>
      <vt:lpstr>Module Activation</vt:lpstr>
      <vt:lpstr>Module Activation</vt:lpstr>
      <vt:lpstr>State « Post »</vt:lpstr>
      <vt:lpstr>Product &amp; Variant Creation</vt:lpstr>
      <vt:lpstr>Create « Product PROD01 » &amp; « Variant VA01 »</vt:lpstr>
      <vt:lpstr>Create « Product PROD01 » &amp; « Variant VA01 »</vt:lpstr>
      <vt:lpstr>Display « Variants »</vt:lpstr>
      <vt:lpstr>Inventory &amp; Stock</vt:lpstr>
      <vt:lpstr>Motivation</vt:lpstr>
      <vt:lpstr>Module Activation</vt:lpstr>
      <vt:lpstr>Module Activation</vt:lpstr>
      <vt:lpstr>Module Activation</vt:lpstr>
      <vt:lpstr>Purchase</vt:lpstr>
      <vt:lpstr>Module Activation</vt:lpstr>
      <vt:lpstr>Module Activation</vt:lpstr>
      <vt:lpstr>Module Activation</vt:lpstr>
      <vt:lpstr>State « Post »</vt:lpstr>
      <vt:lpstr>Purchase Configuration</vt:lpstr>
      <vt:lpstr>Purchase Configuration (1/2)</vt:lpstr>
      <vt:lpstr>Purchase Configuration (2/2)</vt:lpstr>
      <vt:lpstr>Purchase - State Changes - Impact Analysis Model</vt:lpstr>
      <vt:lpstr>« Purchase » related states </vt:lpstr>
      <vt:lpstr>The basic State Diagram for « Purchases » </vt:lpstr>
      <vt:lpstr>Impact analysis</vt:lpstr>
      <vt:lpstr>Impact analysis</vt:lpstr>
      <vt:lpstr>Impact analysis</vt:lpstr>
      <vt:lpstr>Impact analysis</vt:lpstr>
      <vt:lpstr>Supplier Purchase - State Changes - Impact Analysis</vt:lpstr>
      <vt:lpstr>Purchase From State « Nill » to State « Draft »</vt:lpstr>
      <vt:lpstr>Purchase From State « Nill » to State « Draft » Action</vt:lpstr>
      <vt:lpstr>Purchase</vt:lpstr>
      <vt:lpstr>Purchase From State « Nill » to State « Draft » Impact</vt:lpstr>
      <vt:lpstr>Purchase - From « Nill » To « Draft »</vt:lpstr>
      <vt:lpstr>Purchase - From « Nill » To « Draft »</vt:lpstr>
      <vt:lpstr>1 - Parties associated to Purchases</vt:lpstr>
      <vt:lpstr>2 - Purchases | Purchases (SUP01)</vt:lpstr>
      <vt:lpstr>10 - Journals - Periods</vt:lpstr>
      <vt:lpstr>11 - Account Moves</vt:lpstr>
      <vt:lpstr>12 - Open Journal</vt:lpstr>
      <vt:lpstr>13 - General Ledger</vt:lpstr>
      <vt:lpstr>14 - Balance Sheet</vt:lpstr>
      <vt:lpstr>15 - Income statement</vt:lpstr>
      <vt:lpstr>16 - General Journal</vt:lpstr>
      <vt:lpstr>Purchase From State « Draft » to State « Quotation »</vt:lpstr>
      <vt:lpstr>Purchase From State « Draft » to State « Quotation » Action</vt:lpstr>
      <vt:lpstr>Purchase</vt:lpstr>
      <vt:lpstr>Purchase From State « Draft » to State « Quotation » Impact</vt:lpstr>
      <vt:lpstr>Purchase - From « Draft » To «  Quotation »</vt:lpstr>
      <vt:lpstr>Purchase - From « Draft » To «  Quotation »</vt:lpstr>
      <vt:lpstr>1 - Parties associated to Purchases</vt:lpstr>
      <vt:lpstr>2 - Purchases | Purchases (SUP01)</vt:lpstr>
      <vt:lpstr>Purchase From State « Quotation » to State « Confirmed » or From State « Quotation » to State « Processing  »</vt:lpstr>
      <vt:lpstr>State transitions</vt:lpstr>
      <vt:lpstr>Purchase From State « Quotation » to State «Confirmed »</vt:lpstr>
      <vt:lpstr>Purchase From State « Quotation » to State «Confirmed » Action</vt:lpstr>
      <vt:lpstr>Purchase</vt:lpstr>
      <vt:lpstr>Purchase From State « Quotation » to State «Confirmed » Impact</vt:lpstr>
      <vt:lpstr>Purchase - From « Quotation » To «  Confirmed »</vt:lpstr>
      <vt:lpstr>Purchase - From « Quotation » To «  Confirmed »</vt:lpstr>
      <vt:lpstr>2 - Purchases | Purchases (SUP01)</vt:lpstr>
      <vt:lpstr>Purchase From State « Confirmed » to State «Processing » Action</vt:lpstr>
      <vt:lpstr>Purchase</vt:lpstr>
      <vt:lpstr>Purchase</vt:lpstr>
      <vt:lpstr>Purchase</vt:lpstr>
      <vt:lpstr>Purchase From State « Confirmed » to State «Processing » Impact</vt:lpstr>
      <vt:lpstr>Purchase - From « Confirmed » To « Processing »</vt:lpstr>
      <vt:lpstr>Purchase - From « Confirmed » To « Processing »</vt:lpstr>
      <vt:lpstr>2 - Purchases | Purchases (SUP01)</vt:lpstr>
      <vt:lpstr>5 - Stock Moves</vt:lpstr>
      <vt:lpstr>7 - Invoice Lines</vt:lpstr>
      <vt:lpstr>Supplier Shipment - State Changes - Actual States</vt:lpstr>
      <vt:lpstr>Motivation</vt:lpstr>
      <vt:lpstr>Supplier Shipment « Nill » To « Draft »</vt:lpstr>
      <vt:lpstr>Supplier Shipment From « Nill » To « Draft » Action</vt:lpstr>
      <vt:lpstr>Supplier Shipments – Incoming Moves - Using « Added » or « Created »</vt:lpstr>
      <vt:lpstr>Supplier Shipments – Incoming Moves - Using « Added »</vt:lpstr>
      <vt:lpstr>Supplier Shipments – Incoming Moves - Using « Created » (1/2)</vt:lpstr>
      <vt:lpstr>Supplier Shipments – Incoming Moves - Using « Created » (2/2)</vt:lpstr>
      <vt:lpstr>Supplier Shipments – Inventory Moves</vt:lpstr>
      <vt:lpstr>Supplier Shipment From « Nill » To « Draft » Impact</vt:lpstr>
      <vt:lpstr>Supplier Shipment - From « Nill » To « Draft »</vt:lpstr>
      <vt:lpstr>Supplier Shipment - From « Nill » To « Draft »</vt:lpstr>
      <vt:lpstr>1 Parties associated to Purchases</vt:lpstr>
      <vt:lpstr>2 - Purchases | Purchases (SUP01)</vt:lpstr>
      <vt:lpstr>3 - Supplier Shipments | Supplier Shipments (SUP01)</vt:lpstr>
      <vt:lpstr>5 - Stock Moves</vt:lpstr>
      <vt:lpstr>Supplier Shipment « Draft » To « Received »</vt:lpstr>
      <vt:lpstr>Supplier Shipment From « Draft » To « Received » Action</vt:lpstr>
      <vt:lpstr>Supplier Shipments - Incoming Moves</vt:lpstr>
      <vt:lpstr>Supplier Shipments - Inventory Moves</vt:lpstr>
      <vt:lpstr>Supplier Shipment From « Draft » To « Received » Impact</vt:lpstr>
      <vt:lpstr>Supplier Shipment - From « Draft » To « Received »</vt:lpstr>
      <vt:lpstr>Supplier Shipment - From « Draft » To « Received »</vt:lpstr>
      <vt:lpstr>2 - Purchases | Purchases (SUP01)</vt:lpstr>
      <vt:lpstr>3 - Supplier Shipments | Supplier Shipments (SUP01)</vt:lpstr>
      <vt:lpstr>4 - Stock Locations</vt:lpstr>
      <vt:lpstr>4 - Stock Locations</vt:lpstr>
      <vt:lpstr>5 - Stock Moves</vt:lpstr>
      <vt:lpstr>Supplier Shipment From « Received » to « Done »</vt:lpstr>
      <vt:lpstr>Supplier Shipment From « Received » To « Done » Action</vt:lpstr>
      <vt:lpstr>Supplier Shipments</vt:lpstr>
      <vt:lpstr>Supplier Shipments</vt:lpstr>
      <vt:lpstr>Supplier Shipment From « Received » To « Done » Impact</vt:lpstr>
      <vt:lpstr>Supplier Shipment - From « Received » To « Done »</vt:lpstr>
      <vt:lpstr>Supplier Shipment - From « Received » To « Done »</vt:lpstr>
      <vt:lpstr>1 - Parties associated to Purchases</vt:lpstr>
      <vt:lpstr>2 - Purchases | Purchases (SUP01)</vt:lpstr>
      <vt:lpstr>3 - Supplier Shipments | Supplier Shipments (SUP01)</vt:lpstr>
      <vt:lpstr>4 - Stock Locations</vt:lpstr>
      <vt:lpstr>4 - Stock Locations</vt:lpstr>
      <vt:lpstr>4 - Stock Locations</vt:lpstr>
      <vt:lpstr>5 - Stock Moves</vt:lpstr>
      <vt:lpstr>Supplier Invoice - State Changes - Actual States</vt:lpstr>
      <vt:lpstr>Supplier Invoices From State « Nill » to State « Draft » </vt:lpstr>
      <vt:lpstr>Supplier Invoices From State « Nill » to State « Draft » Action</vt:lpstr>
      <vt:lpstr>Supplier Invoices (1/2)</vt:lpstr>
      <vt:lpstr>Supplier Invoices (2/2)</vt:lpstr>
      <vt:lpstr>Supplier Invoice Lines</vt:lpstr>
      <vt:lpstr>Supplier Invoices From State « Nill » to State « Draft » Impact</vt:lpstr>
      <vt:lpstr>Supplier Invoices - From « Nill » To « Draft »</vt:lpstr>
      <vt:lpstr>Supplier Invoices - From « Nill » To « Draft »</vt:lpstr>
      <vt:lpstr>1 - Parties associated to Purchases</vt:lpstr>
      <vt:lpstr>2 - Purchases | Purchases (SUP01)</vt:lpstr>
      <vt:lpstr>6 - Invoices | Invoices (SUP01)</vt:lpstr>
      <vt:lpstr>7 - Invoice Lines</vt:lpstr>
      <vt:lpstr>Supplier Invoices From State « Draft » to State « Validated » </vt:lpstr>
      <vt:lpstr>Supplier Invoices From State « Draft » to State « Validated » Action</vt:lpstr>
      <vt:lpstr>Supplier Invoices (1/2)</vt:lpstr>
      <vt:lpstr>Supplier Invoices (2/2)</vt:lpstr>
      <vt:lpstr>Supplier Invoices From State « Draft » to State « Validated » Impact</vt:lpstr>
      <vt:lpstr>Supplier Invoices - From « Draft » To « Validated »</vt:lpstr>
      <vt:lpstr>Supplier Invoices - From « Draft » To « Validated »</vt:lpstr>
      <vt:lpstr>1 - Parties associated to Purchases</vt:lpstr>
      <vt:lpstr>2 - Purchases | Purchases (SUP01)</vt:lpstr>
      <vt:lpstr>6 - Invoices | Invoices (SUP01) (1/2)</vt:lpstr>
      <vt:lpstr>6 - Invoices | Invoices (SUP01) (2/2)</vt:lpstr>
      <vt:lpstr>7 - Invoice Lines</vt:lpstr>
      <vt:lpstr>8 - Lines to Pay</vt:lpstr>
      <vt:lpstr>10 - Journals - Periods</vt:lpstr>
      <vt:lpstr>11 - Account Moves</vt:lpstr>
      <vt:lpstr>12 - Open Journal</vt:lpstr>
      <vt:lpstr>13 - General Ledger</vt:lpstr>
      <vt:lpstr>14 - Balance Sheet</vt:lpstr>
      <vt:lpstr>14 - Balance Sheet</vt:lpstr>
      <vt:lpstr>15 - Income statement</vt:lpstr>
      <vt:lpstr>16 - General Journal</vt:lpstr>
      <vt:lpstr>Supplier Invoices From State « Validated » to State « Posted » </vt:lpstr>
      <vt:lpstr>Motivation</vt:lpstr>
      <vt:lpstr>Supplier Invoices From State « Validated » to State « Posted » Action</vt:lpstr>
      <vt:lpstr>Supplier Invoices (1/2)</vt:lpstr>
      <vt:lpstr>Supplier Invoices (2/2)</vt:lpstr>
      <vt:lpstr>Supplier Invoices From State « Validated » to State « Posted » Impact</vt:lpstr>
      <vt:lpstr>Supplier Invoices - From « Validated » To « Posted »</vt:lpstr>
      <vt:lpstr>Supplier Invoices - From « Validated » To « Posted »</vt:lpstr>
      <vt:lpstr>2 - Purchases | Purchases (SUP01)</vt:lpstr>
      <vt:lpstr>6 - Invoices | Invoices (SUP01) (1/2)</vt:lpstr>
      <vt:lpstr>6 - Invoices | Invoices (SUP01) (2/2)</vt:lpstr>
      <vt:lpstr>7 - Invoice Lines</vt:lpstr>
      <vt:lpstr>8 - Lines to Pay</vt:lpstr>
      <vt:lpstr>10 - Journals - Periods</vt:lpstr>
      <vt:lpstr>11 - Account Moves</vt:lpstr>
      <vt:lpstr>12 - Open Journal</vt:lpstr>
      <vt:lpstr>Supplier Payment - State Changes - Actual States</vt:lpstr>
      <vt:lpstr>Payment</vt:lpstr>
      <vt:lpstr>Payment Precondition </vt:lpstr>
      <vt:lpstr>Invoice Payment Method</vt:lpstr>
      <vt:lpstr>Payment Action </vt:lpstr>
      <vt:lpstr>Supplier Invoice</vt:lpstr>
      <vt:lpstr>Supplier Invoice</vt:lpstr>
      <vt:lpstr>Payment Impact </vt:lpstr>
      <vt:lpstr>Payment</vt:lpstr>
      <vt:lpstr>Payment</vt:lpstr>
      <vt:lpstr>1 - Parties associated to Purchases</vt:lpstr>
      <vt:lpstr>2 - Purchases | Purchases (SUP01)</vt:lpstr>
      <vt:lpstr>6 - Invoices | Invoices (SUP01) (1/2)</vt:lpstr>
      <vt:lpstr>6 - Invoices | Invoices (SUP01) (2/2)</vt:lpstr>
      <vt:lpstr>7 - Invoice Lines</vt:lpstr>
      <vt:lpstr>8 - Lines to Pay</vt:lpstr>
      <vt:lpstr>9 - Payments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1329</cp:revision>
  <cp:lastPrinted>2021-03-19T09:02:33Z</cp:lastPrinted>
  <dcterms:created xsi:type="dcterms:W3CDTF">2021-02-17T17:09:00Z</dcterms:created>
  <dcterms:modified xsi:type="dcterms:W3CDTF">2021-05-04T06:39:21Z</dcterms:modified>
</cp:coreProperties>
</file>